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6" r:id="rId3"/>
    <p:sldId id="269" r:id="rId4"/>
    <p:sldId id="257" r:id="rId5"/>
    <p:sldId id="264" r:id="rId6"/>
    <p:sldId id="277" r:id="rId7"/>
    <p:sldId id="278" r:id="rId8"/>
    <p:sldId id="268" r:id="rId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E90556A-5F3A-A3D0-DB31-10F0A5F7DD1E}" name="Stanislas BUFFET" initials="SB" userId="S::stanislas.buffet@capdigital.com::28314a1a-b716-4d10-9a11-6f8fb19327e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82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9" autoAdjust="0"/>
    <p:restoredTop sz="94660"/>
  </p:normalViewPr>
  <p:slideViewPr>
    <p:cSldViewPr snapToGrid="0">
      <p:cViewPr varScale="1">
        <p:scale>
          <a:sx n="111" d="100"/>
          <a:sy n="111" d="100"/>
        </p:scale>
        <p:origin x="53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8/10/relationships/authors" Targe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4.svg"/><Relationship Id="rId4" Type="http://schemas.openxmlformats.org/officeDocument/2006/relationships/image" Target="../media/image1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6.svg"/><Relationship Id="rId4" Type="http://schemas.openxmlformats.org/officeDocument/2006/relationships/image" Target="../media/image1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8.svg"/><Relationship Id="rId4" Type="http://schemas.openxmlformats.org/officeDocument/2006/relationships/image" Target="../media/image1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20.svg"/><Relationship Id="rId4" Type="http://schemas.openxmlformats.org/officeDocument/2006/relationships/image" Target="../media/image19.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ED656FDE-DC45-45D1-BCDD-426AB248F70B}"/>
              </a:ext>
            </a:extLst>
          </p:cNvPr>
          <p:cNvSpPr>
            <a:spLocks noGrp="1"/>
          </p:cNvSpPr>
          <p:nvPr>
            <p:ph type="subTitle" idx="1"/>
          </p:nvPr>
        </p:nvSpPr>
        <p:spPr>
          <a:xfrm>
            <a:off x="1524000" y="1934062"/>
            <a:ext cx="9144000" cy="1655762"/>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Tree>
    <p:extLst>
      <p:ext uri="{BB962C8B-B14F-4D97-AF65-F5344CB8AC3E}">
        <p14:creationId xmlns:p14="http://schemas.microsoft.com/office/powerpoint/2010/main" val="394058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FFC27C-8E75-4BCE-9FEE-6501BD45D60A}"/>
              </a:ext>
            </a:extLst>
          </p:cNvPr>
          <p:cNvSpPr>
            <a:spLocks noGrp="1"/>
          </p:cNvSpPr>
          <p:nvPr>
            <p:ph type="title"/>
          </p:nvPr>
        </p:nvSpPr>
        <p:spPr/>
        <p:txBody>
          <a:bodyPr/>
          <a:lstStyle/>
          <a:p>
            <a:r>
              <a:rPr lang="fr-FR" dirty="0"/>
              <a:t>Modifiez le style du titre</a:t>
            </a:r>
          </a:p>
        </p:txBody>
      </p:sp>
      <p:sp>
        <p:nvSpPr>
          <p:cNvPr id="3" name="Espace réservé du contenu 2">
            <a:extLst>
              <a:ext uri="{FF2B5EF4-FFF2-40B4-BE49-F238E27FC236}">
                <a16:creationId xmlns:a16="http://schemas.microsoft.com/office/drawing/2014/main" id="{B2EEAC78-48DE-493F-AA23-B530BD3CDF02}"/>
              </a:ext>
            </a:extLst>
          </p:cNvPr>
          <p:cNvSpPr>
            <a:spLocks noGrp="1"/>
          </p:cNvSpPr>
          <p:nvPr>
            <p:ph idx="1"/>
          </p:nvPr>
        </p:nvSpPr>
        <p:spPr>
          <a:xfrm>
            <a:off x="838200" y="2601028"/>
            <a:ext cx="10515600" cy="2576442"/>
          </a:xfrm>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numéro de diapositive 5">
            <a:extLst>
              <a:ext uri="{FF2B5EF4-FFF2-40B4-BE49-F238E27FC236}">
                <a16:creationId xmlns:a16="http://schemas.microsoft.com/office/drawing/2014/main" id="{82C3C154-2536-4D45-B8D6-E9EFF66DBFED}"/>
              </a:ext>
            </a:extLst>
          </p:cNvPr>
          <p:cNvSpPr>
            <a:spLocks noGrp="1"/>
          </p:cNvSpPr>
          <p:nvPr>
            <p:ph type="sldNum" sz="quarter" idx="12"/>
          </p:nvPr>
        </p:nvSpPr>
        <p:spPr>
          <a:xfrm>
            <a:off x="9194162" y="6351755"/>
            <a:ext cx="2743200" cy="365125"/>
          </a:xfrm>
          <a:prstGeom prst="rect">
            <a:avLst/>
          </a:prstGeom>
        </p:spPr>
        <p:txBody>
          <a:bodyPr/>
          <a:lstStyle>
            <a:lvl1pPr>
              <a:defRPr>
                <a:solidFill>
                  <a:schemeClr val="bg1"/>
                </a:solidFill>
                <a:latin typeface="Poppins" panose="00000500000000000000" pitchFamily="50" charset="0"/>
              </a:defRPr>
            </a:lvl1pPr>
          </a:lstStyle>
          <a:p>
            <a:fld id="{D9AC326A-CAB4-4838-8AED-16FBA30B021B}" type="slidenum">
              <a:rPr lang="fr-FR" smtClean="0"/>
              <a:pPr/>
              <a:t>‹N°›</a:t>
            </a:fld>
            <a:endParaRPr lang="fr-FR" dirty="0"/>
          </a:p>
        </p:txBody>
      </p:sp>
    </p:spTree>
    <p:extLst>
      <p:ext uri="{BB962C8B-B14F-4D97-AF65-F5344CB8AC3E}">
        <p14:creationId xmlns:p14="http://schemas.microsoft.com/office/powerpoint/2010/main" val="4126723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98D412-0467-4617-9463-96223A995E5C}"/>
              </a:ext>
            </a:extLst>
          </p:cNvPr>
          <p:cNvSpPr>
            <a:spLocks noGrp="1"/>
          </p:cNvSpPr>
          <p:nvPr>
            <p:ph type="title"/>
          </p:nvPr>
        </p:nvSpPr>
        <p:spPr>
          <a:xfrm>
            <a:off x="831850" y="1709739"/>
            <a:ext cx="10515600" cy="2090306"/>
          </a:xfrm>
        </p:spPr>
        <p:txBody>
          <a:bodyPr anchor="b"/>
          <a:lstStyle>
            <a:lvl1pPr>
              <a:defRPr sz="6000"/>
            </a:lvl1pPr>
          </a:lstStyle>
          <a:p>
            <a:r>
              <a:rPr lang="fr-FR" dirty="0"/>
              <a:t>Modifiez le style du titre</a:t>
            </a:r>
          </a:p>
        </p:txBody>
      </p:sp>
      <p:sp>
        <p:nvSpPr>
          <p:cNvPr id="3" name="Espace réservé du texte 2">
            <a:extLst>
              <a:ext uri="{FF2B5EF4-FFF2-40B4-BE49-F238E27FC236}">
                <a16:creationId xmlns:a16="http://schemas.microsoft.com/office/drawing/2014/main" id="{3A98B9A7-E46D-4121-A609-155FFB6CEFFC}"/>
              </a:ext>
            </a:extLst>
          </p:cNvPr>
          <p:cNvSpPr>
            <a:spLocks noGrp="1"/>
          </p:cNvSpPr>
          <p:nvPr>
            <p:ph type="body" idx="1"/>
          </p:nvPr>
        </p:nvSpPr>
        <p:spPr>
          <a:xfrm>
            <a:off x="831850" y="3946166"/>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Modifier les styles du texte du masque</a:t>
            </a:r>
          </a:p>
        </p:txBody>
      </p:sp>
    </p:spTree>
    <p:extLst>
      <p:ext uri="{BB962C8B-B14F-4D97-AF65-F5344CB8AC3E}">
        <p14:creationId xmlns:p14="http://schemas.microsoft.com/office/powerpoint/2010/main" val="3096809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4904EA-DF04-44D7-8853-7B1215129AFC}"/>
              </a:ext>
            </a:extLst>
          </p:cNvPr>
          <p:cNvSpPr>
            <a:spLocks noGrp="1"/>
          </p:cNvSpPr>
          <p:nvPr>
            <p:ph type="title"/>
          </p:nvPr>
        </p:nvSpPr>
        <p:spPr>
          <a:xfrm>
            <a:off x="636022" y="1676235"/>
            <a:ext cx="10515600" cy="770592"/>
          </a:xfrm>
        </p:spPr>
        <p:txBody>
          <a:bodyPr/>
          <a:lstStyle/>
          <a:p>
            <a:r>
              <a:rPr lang="fr-FR" dirty="0"/>
              <a:t>Modifiez le style du titre</a:t>
            </a:r>
          </a:p>
        </p:txBody>
      </p:sp>
    </p:spTree>
    <p:extLst>
      <p:ext uri="{BB962C8B-B14F-4D97-AF65-F5344CB8AC3E}">
        <p14:creationId xmlns:p14="http://schemas.microsoft.com/office/powerpoint/2010/main" val="3302055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3302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sposition personnalisé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793677D7-D47E-4AE7-9C55-509FE403017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823"/>
          <a:stretch/>
        </p:blipFill>
        <p:spPr>
          <a:xfrm>
            <a:off x="0" y="0"/>
            <a:ext cx="3425792" cy="6858000"/>
          </a:xfrm>
          <a:prstGeom prst="rect">
            <a:avLst/>
          </a:prstGeom>
        </p:spPr>
      </p:pic>
      <p:sp>
        <p:nvSpPr>
          <p:cNvPr id="13" name="ZoneTexte 12">
            <a:extLst>
              <a:ext uri="{FF2B5EF4-FFF2-40B4-BE49-F238E27FC236}">
                <a16:creationId xmlns:a16="http://schemas.microsoft.com/office/drawing/2014/main" id="{E9ECFF9F-07A6-4BA1-89FA-D190BBEA0D29}"/>
              </a:ext>
            </a:extLst>
          </p:cNvPr>
          <p:cNvSpPr txBox="1"/>
          <p:nvPr userDrawn="1"/>
        </p:nvSpPr>
        <p:spPr>
          <a:xfrm>
            <a:off x="1" y="6350529"/>
            <a:ext cx="3425792" cy="523220"/>
          </a:xfrm>
          <a:prstGeom prst="rect">
            <a:avLst/>
          </a:prstGeom>
          <a:noFill/>
        </p:spPr>
        <p:txBody>
          <a:bodyPr wrap="square" rtlCol="0">
            <a:spAutoFit/>
          </a:bodyPr>
          <a:lstStyle/>
          <a:p>
            <a:r>
              <a:rPr lang="fr-FR" sz="1400" dirty="0">
                <a:solidFill>
                  <a:schemeClr val="bg1"/>
                </a:solidFill>
                <a:latin typeface="Poppins" panose="00000500000000000000" pitchFamily="50" charset="0"/>
              </a:rPr>
              <a:t>Territoires numériques en Transitions</a:t>
            </a:r>
          </a:p>
        </p:txBody>
      </p:sp>
      <p:sp>
        <p:nvSpPr>
          <p:cNvPr id="4" name="Espace réservé du titre 1">
            <a:extLst>
              <a:ext uri="{FF2B5EF4-FFF2-40B4-BE49-F238E27FC236}">
                <a16:creationId xmlns:a16="http://schemas.microsoft.com/office/drawing/2014/main" id="{A05EA033-C23B-4E05-A9AC-436BD7494BE3}"/>
              </a:ext>
            </a:extLst>
          </p:cNvPr>
          <p:cNvSpPr>
            <a:spLocks noGrp="1"/>
          </p:cNvSpPr>
          <p:nvPr>
            <p:ph type="title" hasCustomPrompt="1"/>
          </p:nvPr>
        </p:nvSpPr>
        <p:spPr>
          <a:xfrm>
            <a:off x="161589" y="990042"/>
            <a:ext cx="3014535" cy="624319"/>
          </a:xfrm>
          <a:prstGeom prst="rect">
            <a:avLst/>
          </a:prstGeom>
        </p:spPr>
        <p:txBody>
          <a:bodyPr vert="horz" lIns="91440" tIns="45720" rIns="91440" bIns="45720" rtlCol="0" anchor="t" anchorCtr="0">
            <a:noAutofit/>
          </a:bodyPr>
          <a:lstStyle>
            <a:lvl1pPr>
              <a:defRPr sz="3000">
                <a:solidFill>
                  <a:schemeClr val="bg1"/>
                </a:solidFill>
              </a:defRPr>
            </a:lvl1pPr>
          </a:lstStyle>
          <a:p>
            <a:r>
              <a:rPr lang="pt-BR" dirty="0"/>
              <a:t>Titre du projet</a:t>
            </a:r>
            <a:endParaRPr lang="fr-FR" dirty="0"/>
          </a:p>
        </p:txBody>
      </p:sp>
      <p:sp>
        <p:nvSpPr>
          <p:cNvPr id="5" name="Espace réservé du numéro de diapositive 5">
            <a:extLst>
              <a:ext uri="{FF2B5EF4-FFF2-40B4-BE49-F238E27FC236}">
                <a16:creationId xmlns:a16="http://schemas.microsoft.com/office/drawing/2014/main" id="{5F6BE037-E947-498F-AD02-2433F02C33E2}"/>
              </a:ext>
            </a:extLst>
          </p:cNvPr>
          <p:cNvSpPr>
            <a:spLocks noGrp="1"/>
          </p:cNvSpPr>
          <p:nvPr>
            <p:ph type="sldNum" sz="quarter" idx="4"/>
          </p:nvPr>
        </p:nvSpPr>
        <p:spPr>
          <a:xfrm>
            <a:off x="11409323" y="6383920"/>
            <a:ext cx="610748" cy="365125"/>
          </a:xfrm>
          <a:prstGeom prst="rect">
            <a:avLst/>
          </a:prstGeom>
        </p:spPr>
        <p:txBody>
          <a:bodyPr vert="horz" lIns="91440" tIns="45720" rIns="91440" bIns="45720" rtlCol="0" anchor="ctr"/>
          <a:lstStyle>
            <a:lvl1pPr algn="r">
              <a:defRPr sz="1000">
                <a:solidFill>
                  <a:schemeClr val="tx1">
                    <a:tint val="75000"/>
                  </a:schemeClr>
                </a:solidFill>
                <a:latin typeface="Poppins" panose="00000500000000000000" pitchFamily="50" charset="0"/>
              </a:defRPr>
            </a:lvl1pPr>
          </a:lstStyle>
          <a:p>
            <a:fld id="{2901DA70-A0AC-401D-B58A-E32D0EC3D302}" type="slidenum">
              <a:rPr lang="fr-FR" smtClean="0"/>
              <a:pPr/>
              <a:t>‹N°›</a:t>
            </a:fld>
            <a:endParaRPr lang="fr-FR" dirty="0"/>
          </a:p>
        </p:txBody>
      </p:sp>
      <p:sp>
        <p:nvSpPr>
          <p:cNvPr id="6" name="Espace réservé du titre 1">
            <a:extLst>
              <a:ext uri="{FF2B5EF4-FFF2-40B4-BE49-F238E27FC236}">
                <a16:creationId xmlns:a16="http://schemas.microsoft.com/office/drawing/2014/main" id="{64175B38-912C-46BF-976A-097F602D11E6}"/>
              </a:ext>
            </a:extLst>
          </p:cNvPr>
          <p:cNvSpPr txBox="1">
            <a:spLocks/>
          </p:cNvSpPr>
          <p:nvPr userDrawn="1"/>
        </p:nvSpPr>
        <p:spPr>
          <a:xfrm>
            <a:off x="161589" y="558880"/>
            <a:ext cx="3482992" cy="539319"/>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000" b="1" kern="1200">
                <a:solidFill>
                  <a:schemeClr val="bg1"/>
                </a:solidFill>
                <a:latin typeface="+mj-lt"/>
                <a:ea typeface="+mj-ea"/>
                <a:cs typeface="+mj-cs"/>
              </a:defRPr>
            </a:lvl1pPr>
          </a:lstStyle>
          <a:p>
            <a:r>
              <a:rPr lang="pt-BR" sz="3000" dirty="0">
                <a:solidFill>
                  <a:schemeClr val="accent2"/>
                </a:solidFill>
                <a:latin typeface="Montserrat Medium" panose="00000600000000000000" pitchFamily="50" charset="0"/>
              </a:rPr>
              <a:t>CÔTE D’IVOIRE</a:t>
            </a:r>
            <a:br>
              <a:rPr lang="pt-BR" sz="3000" dirty="0">
                <a:solidFill>
                  <a:schemeClr val="accent2"/>
                </a:solidFill>
                <a:latin typeface="Montserrat Medium" panose="00000600000000000000" pitchFamily="50" charset="0"/>
              </a:rPr>
            </a:br>
            <a:endParaRPr lang="fr-FR" sz="3000" dirty="0">
              <a:solidFill>
                <a:schemeClr val="accent2"/>
              </a:solidFill>
              <a:latin typeface="Montserrat Medium" panose="00000600000000000000" pitchFamily="50" charset="0"/>
            </a:endParaRPr>
          </a:p>
        </p:txBody>
      </p:sp>
      <p:sp>
        <p:nvSpPr>
          <p:cNvPr id="8" name="Rectangle 7">
            <a:extLst>
              <a:ext uri="{FF2B5EF4-FFF2-40B4-BE49-F238E27FC236}">
                <a16:creationId xmlns:a16="http://schemas.microsoft.com/office/drawing/2014/main" id="{2FF7C5D4-21AA-419B-9FEE-836F170132A2}"/>
              </a:ext>
            </a:extLst>
          </p:cNvPr>
          <p:cNvSpPr/>
          <p:nvPr userDrawn="1"/>
        </p:nvSpPr>
        <p:spPr>
          <a:xfrm>
            <a:off x="0" y="620322"/>
            <a:ext cx="211369" cy="307777"/>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dirty="0">
              <a:latin typeface="Poppins" panose="00000500000000000000" pitchFamily="50" charset="0"/>
            </a:endParaRPr>
          </a:p>
        </p:txBody>
      </p:sp>
      <p:pic>
        <p:nvPicPr>
          <p:cNvPr id="9" name="Image 8">
            <a:extLst>
              <a:ext uri="{FF2B5EF4-FFF2-40B4-BE49-F238E27FC236}">
                <a16:creationId xmlns:a16="http://schemas.microsoft.com/office/drawing/2014/main" id="{049C3CFB-F029-4509-A389-54169A05F26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15890" y="555992"/>
            <a:ext cx="1907680" cy="820303"/>
          </a:xfrm>
          <a:prstGeom prst="rect">
            <a:avLst/>
          </a:prstGeom>
        </p:spPr>
      </p:pic>
      <p:pic>
        <p:nvPicPr>
          <p:cNvPr id="10" name="Graphique 9">
            <a:extLst>
              <a:ext uri="{FF2B5EF4-FFF2-40B4-BE49-F238E27FC236}">
                <a16:creationId xmlns:a16="http://schemas.microsoft.com/office/drawing/2014/main" id="{E9B0B9F9-8CC3-4337-984A-EBFA8B834E1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467148" y="414680"/>
            <a:ext cx="976712" cy="1073814"/>
          </a:xfrm>
          <a:prstGeom prst="rect">
            <a:avLst/>
          </a:prstGeom>
        </p:spPr>
      </p:pic>
      <p:cxnSp>
        <p:nvCxnSpPr>
          <p:cNvPr id="11" name="Connecteur droit 10">
            <a:extLst>
              <a:ext uri="{FF2B5EF4-FFF2-40B4-BE49-F238E27FC236}">
                <a16:creationId xmlns:a16="http://schemas.microsoft.com/office/drawing/2014/main" id="{DDBBED9C-3A95-4524-BCF7-E89BD207882C}"/>
              </a:ext>
            </a:extLst>
          </p:cNvPr>
          <p:cNvCxnSpPr/>
          <p:nvPr userDrawn="1"/>
        </p:nvCxnSpPr>
        <p:spPr>
          <a:xfrm>
            <a:off x="6281331" y="464092"/>
            <a:ext cx="0" cy="96494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6594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Disposition personnalisée">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3514DBB3-64E8-4150-88A1-BBB28532657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823"/>
          <a:stretch/>
        </p:blipFill>
        <p:spPr>
          <a:xfrm>
            <a:off x="0" y="0"/>
            <a:ext cx="3425792" cy="6858000"/>
          </a:xfrm>
          <a:prstGeom prst="rect">
            <a:avLst/>
          </a:prstGeom>
        </p:spPr>
      </p:pic>
      <p:sp>
        <p:nvSpPr>
          <p:cNvPr id="15" name="ZoneTexte 14">
            <a:extLst>
              <a:ext uri="{FF2B5EF4-FFF2-40B4-BE49-F238E27FC236}">
                <a16:creationId xmlns:a16="http://schemas.microsoft.com/office/drawing/2014/main" id="{15B63160-099E-46DA-B1DD-F361760C3F0D}"/>
              </a:ext>
            </a:extLst>
          </p:cNvPr>
          <p:cNvSpPr txBox="1"/>
          <p:nvPr userDrawn="1"/>
        </p:nvSpPr>
        <p:spPr>
          <a:xfrm>
            <a:off x="1" y="6350529"/>
            <a:ext cx="3425792" cy="523220"/>
          </a:xfrm>
          <a:prstGeom prst="rect">
            <a:avLst/>
          </a:prstGeom>
          <a:noFill/>
        </p:spPr>
        <p:txBody>
          <a:bodyPr wrap="square" rtlCol="0">
            <a:spAutoFit/>
          </a:bodyPr>
          <a:lstStyle/>
          <a:p>
            <a:r>
              <a:rPr lang="fr-FR" sz="1400" dirty="0">
                <a:solidFill>
                  <a:schemeClr val="bg1"/>
                </a:solidFill>
                <a:latin typeface="Poppins" panose="00000500000000000000" pitchFamily="50" charset="0"/>
              </a:rPr>
              <a:t>Territoires numériques en Transitions</a:t>
            </a:r>
          </a:p>
        </p:txBody>
      </p:sp>
      <p:sp>
        <p:nvSpPr>
          <p:cNvPr id="4" name="Espace réservé du titre 1">
            <a:extLst>
              <a:ext uri="{FF2B5EF4-FFF2-40B4-BE49-F238E27FC236}">
                <a16:creationId xmlns:a16="http://schemas.microsoft.com/office/drawing/2014/main" id="{A05EA033-C23B-4E05-A9AC-436BD7494BE3}"/>
              </a:ext>
            </a:extLst>
          </p:cNvPr>
          <p:cNvSpPr>
            <a:spLocks noGrp="1"/>
          </p:cNvSpPr>
          <p:nvPr>
            <p:ph type="title" hasCustomPrompt="1"/>
          </p:nvPr>
        </p:nvSpPr>
        <p:spPr>
          <a:xfrm>
            <a:off x="161589" y="990042"/>
            <a:ext cx="3261342" cy="1275281"/>
          </a:xfrm>
          <a:prstGeom prst="rect">
            <a:avLst/>
          </a:prstGeom>
        </p:spPr>
        <p:txBody>
          <a:bodyPr vert="horz" lIns="91440" tIns="45720" rIns="91440" bIns="45720" rtlCol="0" anchor="t" anchorCtr="0">
            <a:noAutofit/>
          </a:bodyPr>
          <a:lstStyle>
            <a:lvl1pPr>
              <a:defRPr sz="3000">
                <a:solidFill>
                  <a:schemeClr val="bg1"/>
                </a:solidFill>
              </a:defRPr>
            </a:lvl1pPr>
          </a:lstStyle>
          <a:p>
            <a:r>
              <a:rPr lang="pt-BR" dirty="0"/>
              <a:t>Titre du projet</a:t>
            </a:r>
            <a:endParaRPr lang="fr-FR" dirty="0"/>
          </a:p>
        </p:txBody>
      </p:sp>
      <p:sp>
        <p:nvSpPr>
          <p:cNvPr id="5" name="Espace réservé du numéro de diapositive 5">
            <a:extLst>
              <a:ext uri="{FF2B5EF4-FFF2-40B4-BE49-F238E27FC236}">
                <a16:creationId xmlns:a16="http://schemas.microsoft.com/office/drawing/2014/main" id="{5F6BE037-E947-498F-AD02-2433F02C33E2}"/>
              </a:ext>
            </a:extLst>
          </p:cNvPr>
          <p:cNvSpPr>
            <a:spLocks noGrp="1"/>
          </p:cNvSpPr>
          <p:nvPr>
            <p:ph type="sldNum" sz="quarter" idx="4"/>
          </p:nvPr>
        </p:nvSpPr>
        <p:spPr>
          <a:xfrm>
            <a:off x="11409323" y="6383920"/>
            <a:ext cx="610748" cy="365125"/>
          </a:xfrm>
          <a:prstGeom prst="rect">
            <a:avLst/>
          </a:prstGeom>
        </p:spPr>
        <p:txBody>
          <a:bodyPr vert="horz" lIns="91440" tIns="45720" rIns="91440" bIns="45720" rtlCol="0" anchor="ctr"/>
          <a:lstStyle>
            <a:lvl1pPr algn="r">
              <a:defRPr sz="1000">
                <a:solidFill>
                  <a:schemeClr val="tx1">
                    <a:tint val="75000"/>
                  </a:schemeClr>
                </a:solidFill>
                <a:latin typeface="Poppins" panose="00000500000000000000" pitchFamily="50" charset="0"/>
              </a:defRPr>
            </a:lvl1pPr>
          </a:lstStyle>
          <a:p>
            <a:fld id="{2901DA70-A0AC-401D-B58A-E32D0EC3D302}" type="slidenum">
              <a:rPr lang="fr-FR" smtClean="0"/>
              <a:pPr/>
              <a:t>‹N°›</a:t>
            </a:fld>
            <a:endParaRPr lang="fr-FR" dirty="0"/>
          </a:p>
        </p:txBody>
      </p:sp>
      <p:sp>
        <p:nvSpPr>
          <p:cNvPr id="6" name="Espace réservé du titre 1">
            <a:extLst>
              <a:ext uri="{FF2B5EF4-FFF2-40B4-BE49-F238E27FC236}">
                <a16:creationId xmlns:a16="http://schemas.microsoft.com/office/drawing/2014/main" id="{64175B38-912C-46BF-976A-097F602D11E6}"/>
              </a:ext>
            </a:extLst>
          </p:cNvPr>
          <p:cNvSpPr txBox="1">
            <a:spLocks/>
          </p:cNvSpPr>
          <p:nvPr userDrawn="1"/>
        </p:nvSpPr>
        <p:spPr>
          <a:xfrm>
            <a:off x="161589" y="558880"/>
            <a:ext cx="3482992" cy="539319"/>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000" b="1" kern="1200">
                <a:solidFill>
                  <a:schemeClr val="bg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pt-BR" sz="3000" dirty="0">
                <a:solidFill>
                  <a:schemeClr val="accent2"/>
                </a:solidFill>
                <a:latin typeface="Montserrat Medium" panose="00000600000000000000" pitchFamily="50" charset="0"/>
              </a:rPr>
              <a:t>MADACASCAR</a:t>
            </a:r>
            <a:endParaRPr lang="fr-FR" sz="3000" dirty="0">
              <a:solidFill>
                <a:schemeClr val="accent2"/>
              </a:solidFill>
              <a:latin typeface="Montserrat Medium" panose="00000600000000000000" pitchFamily="50" charset="0"/>
            </a:endParaRPr>
          </a:p>
          <a:p>
            <a:br>
              <a:rPr lang="pt-BR" sz="3000" dirty="0">
                <a:solidFill>
                  <a:schemeClr val="accent2"/>
                </a:solidFill>
                <a:latin typeface="Montserrat Medium" panose="00000600000000000000" pitchFamily="50" charset="0"/>
              </a:rPr>
            </a:br>
            <a:endParaRPr lang="fr-FR" sz="3000" dirty="0">
              <a:solidFill>
                <a:schemeClr val="accent2"/>
              </a:solidFill>
              <a:latin typeface="Montserrat Medium" panose="00000600000000000000" pitchFamily="50" charset="0"/>
            </a:endParaRPr>
          </a:p>
        </p:txBody>
      </p:sp>
      <p:sp>
        <p:nvSpPr>
          <p:cNvPr id="8" name="Rectangle 7">
            <a:extLst>
              <a:ext uri="{FF2B5EF4-FFF2-40B4-BE49-F238E27FC236}">
                <a16:creationId xmlns:a16="http://schemas.microsoft.com/office/drawing/2014/main" id="{2FF7C5D4-21AA-419B-9FEE-836F170132A2}"/>
              </a:ext>
            </a:extLst>
          </p:cNvPr>
          <p:cNvSpPr/>
          <p:nvPr userDrawn="1"/>
        </p:nvSpPr>
        <p:spPr>
          <a:xfrm>
            <a:off x="0" y="620322"/>
            <a:ext cx="211369" cy="307777"/>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dirty="0">
              <a:latin typeface="Poppins" panose="00000500000000000000" pitchFamily="50" charset="0"/>
            </a:endParaRPr>
          </a:p>
        </p:txBody>
      </p:sp>
      <p:pic>
        <p:nvPicPr>
          <p:cNvPr id="9" name="Image 8">
            <a:extLst>
              <a:ext uri="{FF2B5EF4-FFF2-40B4-BE49-F238E27FC236}">
                <a16:creationId xmlns:a16="http://schemas.microsoft.com/office/drawing/2014/main" id="{049C3CFB-F029-4509-A389-54169A05F26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15890" y="555992"/>
            <a:ext cx="1907680" cy="820303"/>
          </a:xfrm>
          <a:prstGeom prst="rect">
            <a:avLst/>
          </a:prstGeom>
        </p:spPr>
      </p:pic>
      <p:cxnSp>
        <p:nvCxnSpPr>
          <p:cNvPr id="11" name="Connecteur droit 10">
            <a:extLst>
              <a:ext uri="{FF2B5EF4-FFF2-40B4-BE49-F238E27FC236}">
                <a16:creationId xmlns:a16="http://schemas.microsoft.com/office/drawing/2014/main" id="{DDBBED9C-3A95-4524-BCF7-E89BD207882C}"/>
              </a:ext>
            </a:extLst>
          </p:cNvPr>
          <p:cNvCxnSpPr/>
          <p:nvPr userDrawn="1"/>
        </p:nvCxnSpPr>
        <p:spPr>
          <a:xfrm>
            <a:off x="6281331" y="464092"/>
            <a:ext cx="0" cy="96494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2" name="Graphique 11">
            <a:extLst>
              <a:ext uri="{FF2B5EF4-FFF2-40B4-BE49-F238E27FC236}">
                <a16:creationId xmlns:a16="http://schemas.microsoft.com/office/drawing/2014/main" id="{6C787790-A81D-414A-815B-FA278566182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603011" y="360172"/>
            <a:ext cx="804088" cy="1209348"/>
          </a:xfrm>
          <a:prstGeom prst="rect">
            <a:avLst/>
          </a:prstGeom>
        </p:spPr>
      </p:pic>
    </p:spTree>
    <p:extLst>
      <p:ext uri="{BB962C8B-B14F-4D97-AF65-F5344CB8AC3E}">
        <p14:creationId xmlns:p14="http://schemas.microsoft.com/office/powerpoint/2010/main" val="3325871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_Disposition personnalisé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F68FF01B-CC29-4598-8F60-2049140AA3B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823"/>
          <a:stretch/>
        </p:blipFill>
        <p:spPr>
          <a:xfrm>
            <a:off x="0" y="0"/>
            <a:ext cx="3425792" cy="6858000"/>
          </a:xfrm>
          <a:prstGeom prst="rect">
            <a:avLst/>
          </a:prstGeom>
        </p:spPr>
      </p:pic>
      <p:sp>
        <p:nvSpPr>
          <p:cNvPr id="15" name="ZoneTexte 14">
            <a:extLst>
              <a:ext uri="{FF2B5EF4-FFF2-40B4-BE49-F238E27FC236}">
                <a16:creationId xmlns:a16="http://schemas.microsoft.com/office/drawing/2014/main" id="{5A1B677D-5044-4362-82CC-E0D072BA80C6}"/>
              </a:ext>
            </a:extLst>
          </p:cNvPr>
          <p:cNvSpPr txBox="1"/>
          <p:nvPr userDrawn="1"/>
        </p:nvSpPr>
        <p:spPr>
          <a:xfrm>
            <a:off x="1" y="6350529"/>
            <a:ext cx="3425792" cy="523220"/>
          </a:xfrm>
          <a:prstGeom prst="rect">
            <a:avLst/>
          </a:prstGeom>
          <a:noFill/>
        </p:spPr>
        <p:txBody>
          <a:bodyPr wrap="square" rtlCol="0">
            <a:spAutoFit/>
          </a:bodyPr>
          <a:lstStyle/>
          <a:p>
            <a:r>
              <a:rPr lang="fr-FR" sz="1400" dirty="0">
                <a:solidFill>
                  <a:schemeClr val="bg1"/>
                </a:solidFill>
                <a:latin typeface="Poppins" panose="00000500000000000000" pitchFamily="50" charset="0"/>
              </a:rPr>
              <a:t>Territoires numériques en Transitions</a:t>
            </a:r>
          </a:p>
        </p:txBody>
      </p:sp>
      <p:sp>
        <p:nvSpPr>
          <p:cNvPr id="4" name="Espace réservé du titre 1">
            <a:extLst>
              <a:ext uri="{FF2B5EF4-FFF2-40B4-BE49-F238E27FC236}">
                <a16:creationId xmlns:a16="http://schemas.microsoft.com/office/drawing/2014/main" id="{A05EA033-C23B-4E05-A9AC-436BD7494BE3}"/>
              </a:ext>
            </a:extLst>
          </p:cNvPr>
          <p:cNvSpPr>
            <a:spLocks noGrp="1"/>
          </p:cNvSpPr>
          <p:nvPr>
            <p:ph type="title" hasCustomPrompt="1"/>
          </p:nvPr>
        </p:nvSpPr>
        <p:spPr>
          <a:xfrm>
            <a:off x="161589" y="990042"/>
            <a:ext cx="3264203" cy="1275281"/>
          </a:xfrm>
          <a:prstGeom prst="rect">
            <a:avLst/>
          </a:prstGeom>
        </p:spPr>
        <p:txBody>
          <a:bodyPr vert="horz" lIns="91440" tIns="45720" rIns="91440" bIns="45720" rtlCol="0" anchor="t" anchorCtr="0">
            <a:noAutofit/>
          </a:bodyPr>
          <a:lstStyle>
            <a:lvl1pPr>
              <a:defRPr sz="3000">
                <a:solidFill>
                  <a:schemeClr val="bg1"/>
                </a:solidFill>
              </a:defRPr>
            </a:lvl1pPr>
          </a:lstStyle>
          <a:p>
            <a:r>
              <a:rPr lang="pt-BR" dirty="0"/>
              <a:t>Titre du projet</a:t>
            </a:r>
            <a:endParaRPr lang="fr-FR" dirty="0"/>
          </a:p>
        </p:txBody>
      </p:sp>
      <p:sp>
        <p:nvSpPr>
          <p:cNvPr id="5" name="Espace réservé du numéro de diapositive 5">
            <a:extLst>
              <a:ext uri="{FF2B5EF4-FFF2-40B4-BE49-F238E27FC236}">
                <a16:creationId xmlns:a16="http://schemas.microsoft.com/office/drawing/2014/main" id="{5F6BE037-E947-498F-AD02-2433F02C33E2}"/>
              </a:ext>
            </a:extLst>
          </p:cNvPr>
          <p:cNvSpPr>
            <a:spLocks noGrp="1"/>
          </p:cNvSpPr>
          <p:nvPr>
            <p:ph type="sldNum" sz="quarter" idx="4"/>
          </p:nvPr>
        </p:nvSpPr>
        <p:spPr>
          <a:xfrm>
            <a:off x="11409323" y="6383920"/>
            <a:ext cx="610748" cy="365125"/>
          </a:xfrm>
          <a:prstGeom prst="rect">
            <a:avLst/>
          </a:prstGeom>
        </p:spPr>
        <p:txBody>
          <a:bodyPr vert="horz" lIns="91440" tIns="45720" rIns="91440" bIns="45720" rtlCol="0" anchor="ctr"/>
          <a:lstStyle>
            <a:lvl1pPr algn="r">
              <a:defRPr sz="1000">
                <a:solidFill>
                  <a:schemeClr val="tx1">
                    <a:tint val="75000"/>
                  </a:schemeClr>
                </a:solidFill>
                <a:latin typeface="Poppins" panose="00000500000000000000" pitchFamily="50" charset="0"/>
              </a:defRPr>
            </a:lvl1pPr>
          </a:lstStyle>
          <a:p>
            <a:fld id="{2901DA70-A0AC-401D-B58A-E32D0EC3D302}" type="slidenum">
              <a:rPr lang="fr-FR" smtClean="0"/>
              <a:pPr/>
              <a:t>‹N°›</a:t>
            </a:fld>
            <a:endParaRPr lang="fr-FR" dirty="0"/>
          </a:p>
        </p:txBody>
      </p:sp>
      <p:sp>
        <p:nvSpPr>
          <p:cNvPr id="6" name="Espace réservé du titre 1">
            <a:extLst>
              <a:ext uri="{FF2B5EF4-FFF2-40B4-BE49-F238E27FC236}">
                <a16:creationId xmlns:a16="http://schemas.microsoft.com/office/drawing/2014/main" id="{64175B38-912C-46BF-976A-097F602D11E6}"/>
              </a:ext>
            </a:extLst>
          </p:cNvPr>
          <p:cNvSpPr txBox="1">
            <a:spLocks/>
          </p:cNvSpPr>
          <p:nvPr userDrawn="1"/>
        </p:nvSpPr>
        <p:spPr>
          <a:xfrm>
            <a:off x="161589" y="558880"/>
            <a:ext cx="3482992" cy="539319"/>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000" b="1" kern="1200">
                <a:solidFill>
                  <a:schemeClr val="bg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fr-FR" sz="3000" dirty="0">
                <a:solidFill>
                  <a:schemeClr val="accent2"/>
                </a:solidFill>
                <a:latin typeface="Montserrat Medium" panose="00000600000000000000" pitchFamily="50" charset="0"/>
              </a:rPr>
              <a:t>MAROC</a:t>
            </a:r>
          </a:p>
          <a:p>
            <a:br>
              <a:rPr lang="pt-BR" sz="3000" dirty="0">
                <a:solidFill>
                  <a:schemeClr val="accent2"/>
                </a:solidFill>
                <a:latin typeface="Montserrat Medium" panose="00000600000000000000" pitchFamily="50" charset="0"/>
              </a:rPr>
            </a:br>
            <a:endParaRPr lang="fr-FR" sz="3000" dirty="0">
              <a:solidFill>
                <a:schemeClr val="accent2"/>
              </a:solidFill>
              <a:latin typeface="Montserrat Medium" panose="00000600000000000000" pitchFamily="50" charset="0"/>
            </a:endParaRPr>
          </a:p>
        </p:txBody>
      </p:sp>
      <p:sp>
        <p:nvSpPr>
          <p:cNvPr id="8" name="Rectangle 7">
            <a:extLst>
              <a:ext uri="{FF2B5EF4-FFF2-40B4-BE49-F238E27FC236}">
                <a16:creationId xmlns:a16="http://schemas.microsoft.com/office/drawing/2014/main" id="{2FF7C5D4-21AA-419B-9FEE-836F170132A2}"/>
              </a:ext>
            </a:extLst>
          </p:cNvPr>
          <p:cNvSpPr/>
          <p:nvPr userDrawn="1"/>
        </p:nvSpPr>
        <p:spPr>
          <a:xfrm>
            <a:off x="0" y="620322"/>
            <a:ext cx="211369" cy="307777"/>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dirty="0">
              <a:latin typeface="Poppins" panose="00000500000000000000" pitchFamily="50" charset="0"/>
            </a:endParaRPr>
          </a:p>
        </p:txBody>
      </p:sp>
      <p:pic>
        <p:nvPicPr>
          <p:cNvPr id="9" name="Image 8">
            <a:extLst>
              <a:ext uri="{FF2B5EF4-FFF2-40B4-BE49-F238E27FC236}">
                <a16:creationId xmlns:a16="http://schemas.microsoft.com/office/drawing/2014/main" id="{049C3CFB-F029-4509-A389-54169A05F26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15890" y="555992"/>
            <a:ext cx="1907680" cy="820303"/>
          </a:xfrm>
          <a:prstGeom prst="rect">
            <a:avLst/>
          </a:prstGeom>
        </p:spPr>
      </p:pic>
      <p:cxnSp>
        <p:nvCxnSpPr>
          <p:cNvPr id="11" name="Connecteur droit 10">
            <a:extLst>
              <a:ext uri="{FF2B5EF4-FFF2-40B4-BE49-F238E27FC236}">
                <a16:creationId xmlns:a16="http://schemas.microsoft.com/office/drawing/2014/main" id="{DDBBED9C-3A95-4524-BCF7-E89BD207882C}"/>
              </a:ext>
            </a:extLst>
          </p:cNvPr>
          <p:cNvCxnSpPr/>
          <p:nvPr userDrawn="1"/>
        </p:nvCxnSpPr>
        <p:spPr>
          <a:xfrm>
            <a:off x="6281331" y="464092"/>
            <a:ext cx="0" cy="96494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3" name="Graphique 12">
            <a:extLst>
              <a:ext uri="{FF2B5EF4-FFF2-40B4-BE49-F238E27FC236}">
                <a16:creationId xmlns:a16="http://schemas.microsoft.com/office/drawing/2014/main" id="{334EDC05-0A63-406D-8684-FBEE545A653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551004" y="400018"/>
            <a:ext cx="823932" cy="1122459"/>
          </a:xfrm>
          <a:prstGeom prst="rect">
            <a:avLst/>
          </a:prstGeom>
        </p:spPr>
      </p:pic>
    </p:spTree>
    <p:extLst>
      <p:ext uri="{BB962C8B-B14F-4D97-AF65-F5344CB8AC3E}">
        <p14:creationId xmlns:p14="http://schemas.microsoft.com/office/powerpoint/2010/main" val="512539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3_Disposition personnalisée">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DDD18F10-6BB3-484B-8699-4D17F9FDAC2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823"/>
          <a:stretch/>
        </p:blipFill>
        <p:spPr>
          <a:xfrm>
            <a:off x="0" y="0"/>
            <a:ext cx="3425792" cy="6858000"/>
          </a:xfrm>
          <a:prstGeom prst="rect">
            <a:avLst/>
          </a:prstGeom>
        </p:spPr>
      </p:pic>
      <p:sp>
        <p:nvSpPr>
          <p:cNvPr id="15" name="ZoneTexte 14">
            <a:extLst>
              <a:ext uri="{FF2B5EF4-FFF2-40B4-BE49-F238E27FC236}">
                <a16:creationId xmlns:a16="http://schemas.microsoft.com/office/drawing/2014/main" id="{06DC3809-B98B-477E-880C-1D277CE75EC1}"/>
              </a:ext>
            </a:extLst>
          </p:cNvPr>
          <p:cNvSpPr txBox="1"/>
          <p:nvPr userDrawn="1"/>
        </p:nvSpPr>
        <p:spPr>
          <a:xfrm>
            <a:off x="1" y="6350529"/>
            <a:ext cx="3425792" cy="523220"/>
          </a:xfrm>
          <a:prstGeom prst="rect">
            <a:avLst/>
          </a:prstGeom>
          <a:noFill/>
        </p:spPr>
        <p:txBody>
          <a:bodyPr wrap="square" rtlCol="0">
            <a:spAutoFit/>
          </a:bodyPr>
          <a:lstStyle/>
          <a:p>
            <a:r>
              <a:rPr lang="fr-FR" sz="1400" dirty="0">
                <a:solidFill>
                  <a:schemeClr val="bg1"/>
                </a:solidFill>
                <a:latin typeface="Poppins" panose="00000500000000000000" pitchFamily="50" charset="0"/>
              </a:rPr>
              <a:t>Territoires numériques en Transitions</a:t>
            </a:r>
          </a:p>
        </p:txBody>
      </p:sp>
      <p:sp>
        <p:nvSpPr>
          <p:cNvPr id="4" name="Espace réservé du titre 1">
            <a:extLst>
              <a:ext uri="{FF2B5EF4-FFF2-40B4-BE49-F238E27FC236}">
                <a16:creationId xmlns:a16="http://schemas.microsoft.com/office/drawing/2014/main" id="{A05EA033-C23B-4E05-A9AC-436BD7494BE3}"/>
              </a:ext>
            </a:extLst>
          </p:cNvPr>
          <p:cNvSpPr>
            <a:spLocks noGrp="1"/>
          </p:cNvSpPr>
          <p:nvPr>
            <p:ph type="title" hasCustomPrompt="1"/>
          </p:nvPr>
        </p:nvSpPr>
        <p:spPr>
          <a:xfrm>
            <a:off x="161589" y="990042"/>
            <a:ext cx="3264202" cy="1275281"/>
          </a:xfrm>
          <a:prstGeom prst="rect">
            <a:avLst/>
          </a:prstGeom>
        </p:spPr>
        <p:txBody>
          <a:bodyPr vert="horz" lIns="91440" tIns="45720" rIns="91440" bIns="45720" rtlCol="0" anchor="t" anchorCtr="0">
            <a:noAutofit/>
          </a:bodyPr>
          <a:lstStyle>
            <a:lvl1pPr>
              <a:defRPr sz="3000">
                <a:solidFill>
                  <a:schemeClr val="bg1"/>
                </a:solidFill>
              </a:defRPr>
            </a:lvl1pPr>
          </a:lstStyle>
          <a:p>
            <a:r>
              <a:rPr lang="pt-BR" dirty="0"/>
              <a:t>Titre du projet</a:t>
            </a:r>
            <a:endParaRPr lang="fr-FR" dirty="0"/>
          </a:p>
        </p:txBody>
      </p:sp>
      <p:sp>
        <p:nvSpPr>
          <p:cNvPr id="5" name="Espace réservé du numéro de diapositive 5">
            <a:extLst>
              <a:ext uri="{FF2B5EF4-FFF2-40B4-BE49-F238E27FC236}">
                <a16:creationId xmlns:a16="http://schemas.microsoft.com/office/drawing/2014/main" id="{5F6BE037-E947-498F-AD02-2433F02C33E2}"/>
              </a:ext>
            </a:extLst>
          </p:cNvPr>
          <p:cNvSpPr>
            <a:spLocks noGrp="1"/>
          </p:cNvSpPr>
          <p:nvPr>
            <p:ph type="sldNum" sz="quarter" idx="4"/>
          </p:nvPr>
        </p:nvSpPr>
        <p:spPr>
          <a:xfrm>
            <a:off x="11409323" y="6383920"/>
            <a:ext cx="610748" cy="365125"/>
          </a:xfrm>
          <a:prstGeom prst="rect">
            <a:avLst/>
          </a:prstGeom>
        </p:spPr>
        <p:txBody>
          <a:bodyPr vert="horz" lIns="91440" tIns="45720" rIns="91440" bIns="45720" rtlCol="0" anchor="ctr"/>
          <a:lstStyle>
            <a:lvl1pPr algn="r">
              <a:defRPr sz="1000">
                <a:solidFill>
                  <a:schemeClr val="tx1">
                    <a:tint val="75000"/>
                  </a:schemeClr>
                </a:solidFill>
                <a:latin typeface="Poppins" panose="00000500000000000000" pitchFamily="50" charset="0"/>
              </a:defRPr>
            </a:lvl1pPr>
          </a:lstStyle>
          <a:p>
            <a:fld id="{2901DA70-A0AC-401D-B58A-E32D0EC3D302}" type="slidenum">
              <a:rPr lang="fr-FR" smtClean="0"/>
              <a:pPr/>
              <a:t>‹N°›</a:t>
            </a:fld>
            <a:endParaRPr lang="fr-FR" dirty="0"/>
          </a:p>
        </p:txBody>
      </p:sp>
      <p:sp>
        <p:nvSpPr>
          <p:cNvPr id="6" name="Espace réservé du titre 1">
            <a:extLst>
              <a:ext uri="{FF2B5EF4-FFF2-40B4-BE49-F238E27FC236}">
                <a16:creationId xmlns:a16="http://schemas.microsoft.com/office/drawing/2014/main" id="{64175B38-912C-46BF-976A-097F602D11E6}"/>
              </a:ext>
            </a:extLst>
          </p:cNvPr>
          <p:cNvSpPr txBox="1">
            <a:spLocks/>
          </p:cNvSpPr>
          <p:nvPr userDrawn="1"/>
        </p:nvSpPr>
        <p:spPr>
          <a:xfrm>
            <a:off x="161589" y="558880"/>
            <a:ext cx="3482992" cy="539319"/>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000" b="1" kern="1200">
                <a:solidFill>
                  <a:schemeClr val="bg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fr-FR" sz="3000" dirty="0">
                <a:solidFill>
                  <a:schemeClr val="accent2"/>
                </a:solidFill>
                <a:latin typeface="Montserrat Medium" panose="00000600000000000000" pitchFamily="50" charset="0"/>
              </a:rPr>
              <a:t>SÉNÉGAL</a:t>
            </a:r>
          </a:p>
        </p:txBody>
      </p:sp>
      <p:sp>
        <p:nvSpPr>
          <p:cNvPr id="8" name="Rectangle 7">
            <a:extLst>
              <a:ext uri="{FF2B5EF4-FFF2-40B4-BE49-F238E27FC236}">
                <a16:creationId xmlns:a16="http://schemas.microsoft.com/office/drawing/2014/main" id="{2FF7C5D4-21AA-419B-9FEE-836F170132A2}"/>
              </a:ext>
            </a:extLst>
          </p:cNvPr>
          <p:cNvSpPr/>
          <p:nvPr userDrawn="1"/>
        </p:nvSpPr>
        <p:spPr>
          <a:xfrm>
            <a:off x="0" y="620322"/>
            <a:ext cx="211369" cy="307777"/>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dirty="0">
              <a:latin typeface="Poppins" panose="00000500000000000000" pitchFamily="50" charset="0"/>
            </a:endParaRPr>
          </a:p>
        </p:txBody>
      </p:sp>
      <p:pic>
        <p:nvPicPr>
          <p:cNvPr id="9" name="Image 8">
            <a:extLst>
              <a:ext uri="{FF2B5EF4-FFF2-40B4-BE49-F238E27FC236}">
                <a16:creationId xmlns:a16="http://schemas.microsoft.com/office/drawing/2014/main" id="{049C3CFB-F029-4509-A389-54169A05F26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15890" y="555992"/>
            <a:ext cx="1907680" cy="820303"/>
          </a:xfrm>
          <a:prstGeom prst="rect">
            <a:avLst/>
          </a:prstGeom>
        </p:spPr>
      </p:pic>
      <p:cxnSp>
        <p:nvCxnSpPr>
          <p:cNvPr id="11" name="Connecteur droit 10">
            <a:extLst>
              <a:ext uri="{FF2B5EF4-FFF2-40B4-BE49-F238E27FC236}">
                <a16:creationId xmlns:a16="http://schemas.microsoft.com/office/drawing/2014/main" id="{DDBBED9C-3A95-4524-BCF7-E89BD207882C}"/>
              </a:ext>
            </a:extLst>
          </p:cNvPr>
          <p:cNvCxnSpPr/>
          <p:nvPr userDrawn="1"/>
        </p:nvCxnSpPr>
        <p:spPr>
          <a:xfrm>
            <a:off x="6281331" y="464092"/>
            <a:ext cx="0" cy="96494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2" name="Graphique 11">
            <a:extLst>
              <a:ext uri="{FF2B5EF4-FFF2-40B4-BE49-F238E27FC236}">
                <a16:creationId xmlns:a16="http://schemas.microsoft.com/office/drawing/2014/main" id="{0BC5A6D4-A603-4F70-B115-A938CC91AAF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393136" y="620322"/>
            <a:ext cx="1390543" cy="446505"/>
          </a:xfrm>
          <a:prstGeom prst="rect">
            <a:avLst/>
          </a:prstGeom>
        </p:spPr>
      </p:pic>
    </p:spTree>
    <p:extLst>
      <p:ext uri="{BB962C8B-B14F-4D97-AF65-F5344CB8AC3E}">
        <p14:creationId xmlns:p14="http://schemas.microsoft.com/office/powerpoint/2010/main" val="2373890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svg"/><Relationship Id="rId18" Type="http://schemas.openxmlformats.org/officeDocument/2006/relationships/image" Target="../media/image8.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17" Type="http://schemas.openxmlformats.org/officeDocument/2006/relationships/image" Target="../media/image7.svg"/><Relationship Id="rId2" Type="http://schemas.openxmlformats.org/officeDocument/2006/relationships/slideLayout" Target="../slideLayouts/slideLayout2.xml"/><Relationship Id="rId16" Type="http://schemas.openxmlformats.org/officeDocument/2006/relationships/image" Target="../media/image6.png"/><Relationship Id="rId20"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image" Target="../media/image5.svg"/><Relationship Id="rId10" Type="http://schemas.openxmlformats.org/officeDocument/2006/relationships/theme" Target="../theme/theme1.xml"/><Relationship Id="rId19" Type="http://schemas.openxmlformats.org/officeDocument/2006/relationships/image" Target="../media/image9.sv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158E084-C12A-41DD-965B-504F06642230}"/>
              </a:ext>
            </a:extLst>
          </p:cNvPr>
          <p:cNvSpPr/>
          <p:nvPr userDrawn="1"/>
        </p:nvSpPr>
        <p:spPr>
          <a:xfrm>
            <a:off x="5854588" y="6184212"/>
            <a:ext cx="6337412" cy="6737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Poppins" panose="00000500000000000000" pitchFamily="50" charset="0"/>
            </a:endParaRPr>
          </a:p>
        </p:txBody>
      </p:sp>
      <p:sp>
        <p:nvSpPr>
          <p:cNvPr id="2" name="Espace réservé du titre 1">
            <a:extLst>
              <a:ext uri="{FF2B5EF4-FFF2-40B4-BE49-F238E27FC236}">
                <a16:creationId xmlns:a16="http://schemas.microsoft.com/office/drawing/2014/main" id="{D28865F8-4DBF-4B4F-8BD8-0CA0190674F4}"/>
              </a:ext>
            </a:extLst>
          </p:cNvPr>
          <p:cNvSpPr>
            <a:spLocks noGrp="1"/>
          </p:cNvSpPr>
          <p:nvPr>
            <p:ph type="title"/>
          </p:nvPr>
        </p:nvSpPr>
        <p:spPr>
          <a:xfrm>
            <a:off x="838200" y="1579741"/>
            <a:ext cx="10515600" cy="770592"/>
          </a:xfrm>
          <a:prstGeom prst="rect">
            <a:avLst/>
          </a:prstGeom>
        </p:spPr>
        <p:txBody>
          <a:bodyPr vert="horz" lIns="91440" tIns="45720" rIns="91440" bIns="45720" rtlCol="0" anchor="t" anchorCtr="0">
            <a:noAutofit/>
          </a:bodyPr>
          <a:lstStyle/>
          <a:p>
            <a:r>
              <a:rPr lang="fr-FR" dirty="0"/>
              <a:t>MODIFIEZ LE STYLE DU TITRE</a:t>
            </a:r>
          </a:p>
        </p:txBody>
      </p:sp>
      <p:sp>
        <p:nvSpPr>
          <p:cNvPr id="3" name="Espace réservé du texte 2">
            <a:extLst>
              <a:ext uri="{FF2B5EF4-FFF2-40B4-BE49-F238E27FC236}">
                <a16:creationId xmlns:a16="http://schemas.microsoft.com/office/drawing/2014/main" id="{7B9F7A40-FD98-49DC-BA6F-A866072D9981}"/>
              </a:ext>
            </a:extLst>
          </p:cNvPr>
          <p:cNvSpPr>
            <a:spLocks noGrp="1"/>
          </p:cNvSpPr>
          <p:nvPr>
            <p:ph type="body" idx="1"/>
          </p:nvPr>
        </p:nvSpPr>
        <p:spPr>
          <a:xfrm>
            <a:off x="838200" y="3000791"/>
            <a:ext cx="10515600" cy="2576442"/>
          </a:xfrm>
          <a:prstGeom prst="rect">
            <a:avLst/>
          </a:prstGeom>
        </p:spPr>
        <p:txBody>
          <a:bodyPr vert="horz" lIns="91440" tIns="45720" rIns="91440" bIns="45720" rtlCol="0">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8" name="Image 7">
            <a:extLst>
              <a:ext uri="{FF2B5EF4-FFF2-40B4-BE49-F238E27FC236}">
                <a16:creationId xmlns:a16="http://schemas.microsoft.com/office/drawing/2014/main" id="{93D3D6C4-FB74-4E26-8DD3-1269C9D3A341}"/>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6777588" cy="1534548"/>
          </a:xfrm>
          <a:prstGeom prst="rect">
            <a:avLst/>
          </a:prstGeom>
        </p:spPr>
      </p:pic>
      <p:pic>
        <p:nvPicPr>
          <p:cNvPr id="15" name="Graphique 14">
            <a:extLst>
              <a:ext uri="{FF2B5EF4-FFF2-40B4-BE49-F238E27FC236}">
                <a16:creationId xmlns:a16="http://schemas.microsoft.com/office/drawing/2014/main" id="{9CC77BD6-F373-4BE0-A48A-890A5C36F165}"/>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2436534" y="6297462"/>
            <a:ext cx="984664" cy="354769"/>
          </a:xfrm>
          <a:prstGeom prst="rect">
            <a:avLst/>
          </a:prstGeom>
        </p:spPr>
      </p:pic>
      <p:pic>
        <p:nvPicPr>
          <p:cNvPr id="16" name="Graphique 15">
            <a:extLst>
              <a:ext uri="{FF2B5EF4-FFF2-40B4-BE49-F238E27FC236}">
                <a16:creationId xmlns:a16="http://schemas.microsoft.com/office/drawing/2014/main" id="{38040E17-A81D-45DF-BB99-CD7334676DDE}"/>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3662563" y="6141147"/>
            <a:ext cx="596835" cy="576016"/>
          </a:xfrm>
          <a:prstGeom prst="rect">
            <a:avLst/>
          </a:prstGeom>
        </p:spPr>
      </p:pic>
      <p:pic>
        <p:nvPicPr>
          <p:cNvPr id="17" name="Graphique 16">
            <a:extLst>
              <a:ext uri="{FF2B5EF4-FFF2-40B4-BE49-F238E27FC236}">
                <a16:creationId xmlns:a16="http://schemas.microsoft.com/office/drawing/2014/main" id="{77A66FA8-BA90-4B46-ADA7-604C63ACBF2D}"/>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259398" y="6141147"/>
            <a:ext cx="1628370" cy="598030"/>
          </a:xfrm>
          <a:prstGeom prst="rect">
            <a:avLst/>
          </a:prstGeom>
        </p:spPr>
      </p:pic>
      <p:pic>
        <p:nvPicPr>
          <p:cNvPr id="14" name="Graphique 13">
            <a:extLst>
              <a:ext uri="{FF2B5EF4-FFF2-40B4-BE49-F238E27FC236}">
                <a16:creationId xmlns:a16="http://schemas.microsoft.com/office/drawing/2014/main" id="{C81A3BC2-1B8F-4561-8E24-C24D2BF529A7}"/>
              </a:ext>
            </a:extLst>
          </p:cNvPr>
          <p:cNvPicPr>
            <a:picLocks noChangeAspect="1"/>
          </p:cNvPicPr>
          <p:nvPr userDrawn="1"/>
        </p:nvPicPr>
        <p:blipFill rotWithShape="1">
          <a:blip r:embed="rId18">
            <a:extLst>
              <a:ext uri="{96DAC541-7B7A-43D3-8B79-37D633B846F1}">
                <asvg:svgBlip xmlns:asvg="http://schemas.microsoft.com/office/drawing/2016/SVG/main" r:embed="rId19"/>
              </a:ext>
            </a:extLst>
          </a:blip>
          <a:srcRect b="11423"/>
          <a:stretch/>
        </p:blipFill>
        <p:spPr>
          <a:xfrm>
            <a:off x="131791" y="5806440"/>
            <a:ext cx="2142071" cy="1051560"/>
          </a:xfrm>
          <a:prstGeom prst="rect">
            <a:avLst/>
          </a:prstGeom>
        </p:spPr>
      </p:pic>
      <p:pic>
        <p:nvPicPr>
          <p:cNvPr id="11" name="Image 10">
            <a:extLst>
              <a:ext uri="{FF2B5EF4-FFF2-40B4-BE49-F238E27FC236}">
                <a16:creationId xmlns:a16="http://schemas.microsoft.com/office/drawing/2014/main" id="{9F6D60F5-4EB4-4768-AD6C-1C878746030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0317192" y="223673"/>
            <a:ext cx="1036608" cy="1057094"/>
          </a:xfrm>
          <a:prstGeom prst="rect">
            <a:avLst/>
          </a:prstGeom>
        </p:spPr>
      </p:pic>
    </p:spTree>
    <p:extLst>
      <p:ext uri="{BB962C8B-B14F-4D97-AF65-F5344CB8AC3E}">
        <p14:creationId xmlns:p14="http://schemas.microsoft.com/office/powerpoint/2010/main" val="23745104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5" r:id="rId5"/>
    <p:sldLayoutId id="2147483660" r:id="rId6"/>
    <p:sldLayoutId id="2147483661" r:id="rId7"/>
    <p:sldLayoutId id="2147483662" r:id="rId8"/>
    <p:sldLayoutId id="2147483663" r:id="rId9"/>
  </p:sldLayoutIdLst>
  <p:txStyles>
    <p:titleStyle>
      <a:lvl1pPr algn="l" defTabSz="914400" rtl="0" eaLnBrk="1" latinLnBrk="0" hangingPunct="1">
        <a:lnSpc>
          <a:spcPct val="90000"/>
        </a:lnSpc>
        <a:spcBef>
          <a:spcPct val="0"/>
        </a:spcBef>
        <a:buNone/>
        <a:defRPr sz="4400" b="0" kern="1200">
          <a:solidFill>
            <a:schemeClr val="tx2"/>
          </a:solidFill>
          <a:latin typeface="Montserrat Medium" panose="00000600000000000000" pitchFamily="50" charset="0"/>
          <a:ea typeface="+mj-ea"/>
          <a:cs typeface="+mj-cs"/>
        </a:defRPr>
      </a:lvl1pPr>
    </p:titleStyle>
    <p:bodyStyle>
      <a:lvl1pPr marL="228600" indent="-228600" algn="l" defTabSz="914400" rtl="0" eaLnBrk="1" latinLnBrk="0" hangingPunct="1">
        <a:lnSpc>
          <a:spcPct val="90000"/>
        </a:lnSpc>
        <a:spcBef>
          <a:spcPts val="1000"/>
        </a:spcBef>
        <a:buClr>
          <a:schemeClr val="accent4"/>
        </a:buClr>
        <a:buFont typeface="Wingdings" panose="05000000000000000000" pitchFamily="2" charset="2"/>
        <a:buChar char="§"/>
        <a:defRPr sz="2800" kern="1200">
          <a:solidFill>
            <a:schemeClr val="tx1">
              <a:lumMod val="75000"/>
              <a:lumOff val="25000"/>
            </a:schemeClr>
          </a:solidFill>
          <a:latin typeface="Poppins" panose="00000500000000000000" pitchFamily="50" charset="0"/>
          <a:ea typeface="+mn-ea"/>
          <a:cs typeface="+mn-cs"/>
        </a:defRPr>
      </a:lvl1pPr>
      <a:lvl2pPr marL="685800" indent="-228600" algn="l" defTabSz="914400" rtl="0" eaLnBrk="1" latinLnBrk="0" hangingPunct="1">
        <a:lnSpc>
          <a:spcPct val="90000"/>
        </a:lnSpc>
        <a:spcBef>
          <a:spcPts val="500"/>
        </a:spcBef>
        <a:buClr>
          <a:schemeClr val="accent4"/>
        </a:buClr>
        <a:buFont typeface="Wingdings" panose="05000000000000000000" pitchFamily="2" charset="2"/>
        <a:buChar char="§"/>
        <a:defRPr sz="2400" kern="1200">
          <a:solidFill>
            <a:schemeClr val="tx1">
              <a:lumMod val="75000"/>
              <a:lumOff val="25000"/>
            </a:schemeClr>
          </a:solidFill>
          <a:latin typeface="Poppins" panose="00000500000000000000" pitchFamily="50" charset="0"/>
          <a:ea typeface="+mn-ea"/>
          <a:cs typeface="+mn-cs"/>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
        <a:defRPr sz="2000" kern="1200">
          <a:solidFill>
            <a:schemeClr val="tx1">
              <a:lumMod val="75000"/>
              <a:lumOff val="25000"/>
            </a:schemeClr>
          </a:solidFill>
          <a:latin typeface="Poppins" panose="00000500000000000000" pitchFamily="50" charset="0"/>
          <a:ea typeface="+mn-ea"/>
          <a:cs typeface="+mn-cs"/>
        </a:defRPr>
      </a:lvl3pPr>
      <a:lvl4pPr marL="1600200" indent="-228600" algn="l" defTabSz="914400" rtl="0" eaLnBrk="1" latinLnBrk="0" hangingPunct="1">
        <a:lnSpc>
          <a:spcPct val="90000"/>
        </a:lnSpc>
        <a:spcBef>
          <a:spcPts val="500"/>
        </a:spcBef>
        <a:buClr>
          <a:schemeClr val="accent4"/>
        </a:buClr>
        <a:buFont typeface="Wingdings" panose="05000000000000000000" pitchFamily="2" charset="2"/>
        <a:buChar char="§"/>
        <a:defRPr sz="1800" kern="1200">
          <a:solidFill>
            <a:schemeClr val="tx1">
              <a:lumMod val="75000"/>
              <a:lumOff val="25000"/>
            </a:schemeClr>
          </a:solidFill>
          <a:latin typeface="Poppins" panose="00000500000000000000" pitchFamily="50" charset="0"/>
          <a:ea typeface="+mn-ea"/>
          <a:cs typeface="+mn-cs"/>
        </a:defRPr>
      </a:lvl4pPr>
      <a:lvl5pPr marL="2057400" indent="-228600" algn="l" defTabSz="914400" rtl="0" eaLnBrk="1" latinLnBrk="0" hangingPunct="1">
        <a:lnSpc>
          <a:spcPct val="90000"/>
        </a:lnSpc>
        <a:spcBef>
          <a:spcPts val="500"/>
        </a:spcBef>
        <a:buClr>
          <a:schemeClr val="accent4"/>
        </a:buClr>
        <a:buFont typeface="Wingdings" panose="05000000000000000000" pitchFamily="2" charset="2"/>
        <a:buChar char="§"/>
        <a:defRPr sz="1800" kern="1200">
          <a:solidFill>
            <a:schemeClr val="tx1">
              <a:lumMod val="75000"/>
              <a:lumOff val="25000"/>
            </a:schemeClr>
          </a:solidFill>
          <a:latin typeface="Poppins"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mq94jktw009.typeform.com/to/SxW6qwbo" TargetMode="External"/><Relationship Id="rId2" Type="http://schemas.openxmlformats.org/officeDocument/2006/relationships/image" Target="../media/image21.png"/><Relationship Id="rId1" Type="http://schemas.openxmlformats.org/officeDocument/2006/relationships/slideLayout" Target="../slideLayouts/slideLayout4.xml"/><Relationship Id="rId5" Type="http://schemas.openxmlformats.org/officeDocument/2006/relationships/hyperlink" Target="mailto:openinnivation@capdigital.com" TargetMode="External"/><Relationship Id="rId4" Type="http://schemas.openxmlformats.org/officeDocument/2006/relationships/hyperlink" Target="https://www.e-connect.africa/"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mailto:shahinez.lamsouni@gmail.com" TargetMode="External"/><Relationship Id="rId1" Type="http://schemas.openxmlformats.org/officeDocument/2006/relationships/slideLayout" Target="../slideLayouts/slideLayout4.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A6E56D90-66E9-425E-997B-9C01561666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4072" y="2832316"/>
            <a:ext cx="5923857" cy="2535100"/>
          </a:xfrm>
          <a:prstGeom prst="rect">
            <a:avLst/>
          </a:prstGeom>
        </p:spPr>
      </p:pic>
      <p:sp>
        <p:nvSpPr>
          <p:cNvPr id="7" name="ZoneTexte 6">
            <a:extLst>
              <a:ext uri="{FF2B5EF4-FFF2-40B4-BE49-F238E27FC236}">
                <a16:creationId xmlns:a16="http://schemas.microsoft.com/office/drawing/2014/main" id="{160AED15-8868-4A30-8762-48E0E5A10EEC}"/>
              </a:ext>
            </a:extLst>
          </p:cNvPr>
          <p:cNvSpPr txBox="1"/>
          <p:nvPr/>
        </p:nvSpPr>
        <p:spPr>
          <a:xfrm>
            <a:off x="2593048" y="1940891"/>
            <a:ext cx="7534277" cy="584775"/>
          </a:xfrm>
          <a:prstGeom prst="rect">
            <a:avLst/>
          </a:prstGeom>
          <a:noFill/>
        </p:spPr>
        <p:txBody>
          <a:bodyPr wrap="square" rtlCol="0">
            <a:spAutoFit/>
          </a:bodyPr>
          <a:lstStyle/>
          <a:p>
            <a:r>
              <a:rPr lang="fr-FR" sz="1600" b="1" dirty="0">
                <a:solidFill>
                  <a:schemeClr val="tx2"/>
                </a:solidFill>
              </a:rPr>
              <a:t>Projet de soutien à la transition numérique de territoires partenaires de coopération internationale de la Région Île-de-France.</a:t>
            </a:r>
          </a:p>
        </p:txBody>
      </p:sp>
    </p:spTree>
    <p:extLst>
      <p:ext uri="{BB962C8B-B14F-4D97-AF65-F5344CB8AC3E}">
        <p14:creationId xmlns:p14="http://schemas.microsoft.com/office/powerpoint/2010/main" val="3413411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160AED15-8868-4A30-8762-48E0E5A10EEC}"/>
              </a:ext>
            </a:extLst>
          </p:cNvPr>
          <p:cNvSpPr txBox="1"/>
          <p:nvPr/>
        </p:nvSpPr>
        <p:spPr>
          <a:xfrm>
            <a:off x="2596161" y="2722930"/>
            <a:ext cx="7534277" cy="2062103"/>
          </a:xfrm>
          <a:prstGeom prst="rect">
            <a:avLst/>
          </a:prstGeom>
          <a:noFill/>
        </p:spPr>
        <p:txBody>
          <a:bodyPr wrap="square" rtlCol="0">
            <a:spAutoFit/>
          </a:bodyPr>
          <a:lstStyle/>
          <a:p>
            <a:pPr marL="342900" indent="-342900">
              <a:buFont typeface="+mj-lt"/>
              <a:buAutoNum type="arabicPeriod"/>
            </a:pPr>
            <a:r>
              <a:rPr lang="fr-FR" sz="1600" dirty="0">
                <a:solidFill>
                  <a:schemeClr val="tx2"/>
                </a:solidFill>
              </a:rPr>
              <a:t>Présentation du programme </a:t>
            </a:r>
          </a:p>
          <a:p>
            <a:pPr marL="342900" indent="-342900">
              <a:buFont typeface="+mj-lt"/>
              <a:buAutoNum type="arabicPeriod"/>
            </a:pPr>
            <a:r>
              <a:rPr lang="fr-FR" sz="1600" dirty="0">
                <a:solidFill>
                  <a:schemeClr val="tx2"/>
                </a:solidFill>
              </a:rPr>
              <a:t>Présentation du contexte et de l’appel </a:t>
            </a:r>
          </a:p>
          <a:p>
            <a:pPr marL="342900" indent="-342900">
              <a:buFont typeface="+mj-lt"/>
              <a:buAutoNum type="arabicPeriod"/>
            </a:pPr>
            <a:r>
              <a:rPr lang="fr-FR" sz="1600" dirty="0">
                <a:solidFill>
                  <a:schemeClr val="tx2"/>
                </a:solidFill>
              </a:rPr>
              <a:t>Périmètre de l’appel</a:t>
            </a:r>
          </a:p>
          <a:p>
            <a:pPr marL="342900" indent="-342900">
              <a:buFont typeface="+mj-lt"/>
              <a:buAutoNum type="arabicPeriod"/>
            </a:pPr>
            <a:r>
              <a:rPr lang="fr-FR" sz="1600" dirty="0">
                <a:solidFill>
                  <a:schemeClr val="tx2"/>
                </a:solidFill>
              </a:rPr>
              <a:t>Quels bénéfices pour vous, les apporteurs de solutions ?</a:t>
            </a:r>
          </a:p>
          <a:p>
            <a:pPr marL="342900" indent="-342900">
              <a:buFont typeface="+mj-lt"/>
              <a:buAutoNum type="arabicPeriod"/>
            </a:pPr>
            <a:r>
              <a:rPr lang="fr-FR" sz="1600" dirty="0">
                <a:solidFill>
                  <a:schemeClr val="tx2"/>
                </a:solidFill>
              </a:rPr>
              <a:t>Modalités de participation </a:t>
            </a:r>
          </a:p>
          <a:p>
            <a:pPr marL="342900" indent="-342900">
              <a:buFont typeface="+mj-lt"/>
              <a:buAutoNum type="arabicPeriod"/>
            </a:pPr>
            <a:r>
              <a:rPr lang="fr-FR" sz="1600" dirty="0">
                <a:solidFill>
                  <a:schemeClr val="tx2"/>
                </a:solidFill>
              </a:rPr>
              <a:t>Calendrier </a:t>
            </a:r>
          </a:p>
          <a:p>
            <a:pPr marL="342900" indent="-342900">
              <a:buFont typeface="+mj-lt"/>
              <a:buAutoNum type="arabicPeriod"/>
            </a:pPr>
            <a:r>
              <a:rPr lang="fr-FR" sz="1600" dirty="0">
                <a:solidFill>
                  <a:schemeClr val="tx2"/>
                </a:solidFill>
              </a:rPr>
              <a:t>Critères d’évaluation des candidatures </a:t>
            </a:r>
          </a:p>
          <a:p>
            <a:endParaRPr lang="fr-FR" sz="1600" dirty="0">
              <a:solidFill>
                <a:schemeClr val="tx2"/>
              </a:solidFill>
            </a:endParaRPr>
          </a:p>
        </p:txBody>
      </p:sp>
      <p:sp>
        <p:nvSpPr>
          <p:cNvPr id="2" name="ZoneTexte 1">
            <a:extLst>
              <a:ext uri="{FF2B5EF4-FFF2-40B4-BE49-F238E27FC236}">
                <a16:creationId xmlns:a16="http://schemas.microsoft.com/office/drawing/2014/main" id="{820778E9-5A5C-4BF0-9235-07FD831C3374}"/>
              </a:ext>
            </a:extLst>
          </p:cNvPr>
          <p:cNvSpPr txBox="1"/>
          <p:nvPr/>
        </p:nvSpPr>
        <p:spPr>
          <a:xfrm>
            <a:off x="2548733" y="781836"/>
            <a:ext cx="4215070" cy="810323"/>
          </a:xfrm>
          <a:prstGeom prst="rect">
            <a:avLst/>
          </a:prstGeom>
          <a:noFill/>
        </p:spPr>
        <p:txBody>
          <a:bodyPr wrap="square" rtlCol="0">
            <a:noAutofit/>
          </a:bodyPr>
          <a:lstStyle/>
          <a:p>
            <a:pPr algn="r"/>
            <a:r>
              <a:rPr lang="fr-FR" sz="5000" dirty="0">
                <a:solidFill>
                  <a:schemeClr val="bg1"/>
                </a:solidFill>
                <a:latin typeface="+mj-lt"/>
              </a:rPr>
              <a:t>SOMMAIRE</a:t>
            </a:r>
          </a:p>
        </p:txBody>
      </p:sp>
      <p:pic>
        <p:nvPicPr>
          <p:cNvPr id="9" name="Image 8">
            <a:extLst>
              <a:ext uri="{FF2B5EF4-FFF2-40B4-BE49-F238E27FC236}">
                <a16:creationId xmlns:a16="http://schemas.microsoft.com/office/drawing/2014/main" id="{25A65590-F5EC-44BC-82EC-7E8139983D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327" y="1958377"/>
            <a:ext cx="1786559" cy="764553"/>
          </a:xfrm>
          <a:prstGeom prst="rect">
            <a:avLst/>
          </a:prstGeom>
        </p:spPr>
      </p:pic>
      <p:cxnSp>
        <p:nvCxnSpPr>
          <p:cNvPr id="10" name="Connecteur droit 9">
            <a:extLst>
              <a:ext uri="{FF2B5EF4-FFF2-40B4-BE49-F238E27FC236}">
                <a16:creationId xmlns:a16="http://schemas.microsoft.com/office/drawing/2014/main" id="{7AF785BF-4777-46F2-91DB-EB80A51AE2E3}"/>
              </a:ext>
            </a:extLst>
          </p:cNvPr>
          <p:cNvCxnSpPr>
            <a:cxnSpLocks/>
          </p:cNvCxnSpPr>
          <p:nvPr/>
        </p:nvCxnSpPr>
        <p:spPr>
          <a:xfrm>
            <a:off x="2596161" y="1958377"/>
            <a:ext cx="0" cy="3298274"/>
          </a:xfrm>
          <a:prstGeom prst="line">
            <a:avLst/>
          </a:prstGeom>
          <a:ln w="28575"/>
        </p:spPr>
        <p:style>
          <a:lnRef idx="1">
            <a:schemeClr val="accent4"/>
          </a:lnRef>
          <a:fillRef idx="0">
            <a:schemeClr val="accent4"/>
          </a:fillRef>
          <a:effectRef idx="0">
            <a:schemeClr val="accent4"/>
          </a:effectRef>
          <a:fontRef idx="minor">
            <a:schemeClr val="tx1"/>
          </a:fontRef>
        </p:style>
      </p:cxnSp>
      <p:pic>
        <p:nvPicPr>
          <p:cNvPr id="8" name="Image 7">
            <a:extLst>
              <a:ext uri="{FF2B5EF4-FFF2-40B4-BE49-F238E27FC236}">
                <a16:creationId xmlns:a16="http://schemas.microsoft.com/office/drawing/2014/main" id="{2C162696-FCD9-4AFB-8F63-26C479FAF1F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p:spPr>
      </p:pic>
    </p:spTree>
    <p:extLst>
      <p:ext uri="{BB962C8B-B14F-4D97-AF65-F5344CB8AC3E}">
        <p14:creationId xmlns:p14="http://schemas.microsoft.com/office/powerpoint/2010/main" val="4184906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820778E9-5A5C-4BF0-9235-07FD831C3374}"/>
              </a:ext>
            </a:extLst>
          </p:cNvPr>
          <p:cNvSpPr txBox="1"/>
          <p:nvPr/>
        </p:nvSpPr>
        <p:spPr>
          <a:xfrm>
            <a:off x="0" y="0"/>
            <a:ext cx="6763803" cy="1592159"/>
          </a:xfrm>
          <a:prstGeom prst="rect">
            <a:avLst/>
          </a:prstGeom>
          <a:noFill/>
        </p:spPr>
        <p:txBody>
          <a:bodyPr wrap="square" rtlCol="0">
            <a:noAutofit/>
          </a:bodyPr>
          <a:lstStyle/>
          <a:p>
            <a:pPr algn="r"/>
            <a:r>
              <a:rPr lang="fr-FR" sz="5000" dirty="0">
                <a:solidFill>
                  <a:schemeClr val="bg1"/>
                </a:solidFill>
                <a:latin typeface="+mj-lt"/>
              </a:rPr>
              <a:t>TEMPLATE DE CANDIDATURE </a:t>
            </a:r>
          </a:p>
        </p:txBody>
      </p:sp>
      <p:pic>
        <p:nvPicPr>
          <p:cNvPr id="9" name="Image 8">
            <a:extLst>
              <a:ext uri="{FF2B5EF4-FFF2-40B4-BE49-F238E27FC236}">
                <a16:creationId xmlns:a16="http://schemas.microsoft.com/office/drawing/2014/main" id="{25A65590-F5EC-44BC-82EC-7E8139983D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327" y="1958377"/>
            <a:ext cx="1786559" cy="764553"/>
          </a:xfrm>
          <a:prstGeom prst="rect">
            <a:avLst/>
          </a:prstGeom>
        </p:spPr>
      </p:pic>
      <p:cxnSp>
        <p:nvCxnSpPr>
          <p:cNvPr id="10" name="Connecteur droit 9">
            <a:extLst>
              <a:ext uri="{FF2B5EF4-FFF2-40B4-BE49-F238E27FC236}">
                <a16:creationId xmlns:a16="http://schemas.microsoft.com/office/drawing/2014/main" id="{7AF785BF-4777-46F2-91DB-EB80A51AE2E3}"/>
              </a:ext>
            </a:extLst>
          </p:cNvPr>
          <p:cNvCxnSpPr>
            <a:cxnSpLocks/>
          </p:cNvCxnSpPr>
          <p:nvPr/>
        </p:nvCxnSpPr>
        <p:spPr>
          <a:xfrm>
            <a:off x="2596161" y="1958377"/>
            <a:ext cx="0" cy="3298274"/>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6" name="ZoneTexte 5">
            <a:extLst>
              <a:ext uri="{FF2B5EF4-FFF2-40B4-BE49-F238E27FC236}">
                <a16:creationId xmlns:a16="http://schemas.microsoft.com/office/drawing/2014/main" id="{33668C84-727F-4053-9065-59EF6A395963}"/>
              </a:ext>
            </a:extLst>
          </p:cNvPr>
          <p:cNvSpPr txBox="1"/>
          <p:nvPr/>
        </p:nvSpPr>
        <p:spPr>
          <a:xfrm>
            <a:off x="2596161" y="1967061"/>
            <a:ext cx="9595834" cy="3139321"/>
          </a:xfrm>
          <a:prstGeom prst="rect">
            <a:avLst/>
          </a:prstGeom>
          <a:noFill/>
        </p:spPr>
        <p:txBody>
          <a:bodyPr wrap="square" rtlCol="0">
            <a:spAutoFit/>
          </a:bodyPr>
          <a:lstStyle/>
          <a:p>
            <a:r>
              <a:rPr lang="fr-FR" sz="1400" b="1" dirty="0">
                <a:solidFill>
                  <a:schemeClr val="tx2"/>
                </a:solidFill>
              </a:rPr>
              <a:t>Format: </a:t>
            </a:r>
            <a:r>
              <a:rPr lang="fr-FR" sz="1400" dirty="0">
                <a:solidFill>
                  <a:schemeClr val="tx2"/>
                </a:solidFill>
              </a:rPr>
              <a:t>votre choix, (power point, </a:t>
            </a:r>
            <a:r>
              <a:rPr lang="fr-FR" sz="1400" dirty="0" err="1">
                <a:solidFill>
                  <a:schemeClr val="tx2"/>
                </a:solidFill>
              </a:rPr>
              <a:t>word</a:t>
            </a:r>
            <a:r>
              <a:rPr lang="fr-FR" sz="1400" dirty="0">
                <a:solidFill>
                  <a:schemeClr val="tx2"/>
                </a:solidFill>
              </a:rPr>
              <a:t>..)</a:t>
            </a:r>
          </a:p>
          <a:p>
            <a:endParaRPr lang="fr-FR" sz="1400" dirty="0">
              <a:solidFill>
                <a:schemeClr val="tx2"/>
              </a:solidFill>
            </a:endParaRPr>
          </a:p>
          <a:p>
            <a:r>
              <a:rPr lang="fr-FR" sz="1400" b="1" dirty="0">
                <a:solidFill>
                  <a:schemeClr val="tx2"/>
                </a:solidFill>
              </a:rPr>
              <a:t>Deadline: </a:t>
            </a:r>
            <a:r>
              <a:rPr lang="fr-FR" sz="1400" dirty="0">
                <a:solidFill>
                  <a:schemeClr val="tx2"/>
                </a:solidFill>
              </a:rPr>
              <a:t>28 février 2025 à 18h GMT+1  </a:t>
            </a:r>
          </a:p>
          <a:p>
            <a:endParaRPr lang="fr-FR" sz="1400" dirty="0">
              <a:solidFill>
                <a:schemeClr val="tx2"/>
              </a:solidFill>
            </a:endParaRPr>
          </a:p>
          <a:p>
            <a:r>
              <a:rPr lang="fr-FR" sz="1400" b="1" dirty="0">
                <a:solidFill>
                  <a:schemeClr val="tx2"/>
                </a:solidFill>
              </a:rPr>
              <a:t>Processus de candidature: </a:t>
            </a:r>
          </a:p>
          <a:p>
            <a:pPr marL="285750" indent="-285750">
              <a:buFont typeface="Arial" panose="020B0604020202020204" pitchFamily="34" charset="0"/>
              <a:buChar char="•"/>
            </a:pPr>
            <a:r>
              <a:rPr lang="fr-FR" sz="1400" dirty="0">
                <a:solidFill>
                  <a:schemeClr val="tx2"/>
                </a:solidFill>
              </a:rPr>
              <a:t>Renseigner le </a:t>
            </a:r>
            <a:r>
              <a:rPr lang="fr-FR" sz="1400" dirty="0">
                <a:solidFill>
                  <a:schemeClr val="tx2"/>
                </a:solidFill>
                <a:hlinkClick r:id="rId3"/>
              </a:rPr>
              <a:t>formulaire de candidature</a:t>
            </a:r>
            <a:r>
              <a:rPr lang="fr-FR" sz="1400" dirty="0">
                <a:solidFill>
                  <a:schemeClr val="tx2"/>
                </a:solidFill>
              </a:rPr>
              <a:t> accessible via le lien mis à disposition sur le site </a:t>
            </a:r>
            <a:r>
              <a:rPr lang="fr-FR" sz="1400" dirty="0">
                <a:solidFill>
                  <a:schemeClr val="tx2"/>
                </a:solidFill>
                <a:hlinkClick r:id="rId4"/>
              </a:rPr>
              <a:t>ECONNECT</a:t>
            </a:r>
            <a:r>
              <a:rPr lang="fr-FR" sz="1400" dirty="0">
                <a:solidFill>
                  <a:schemeClr val="tx2"/>
                </a:solidFill>
              </a:rPr>
              <a:t> Utiliser ce </a:t>
            </a:r>
            <a:r>
              <a:rPr lang="fr-FR" sz="1400" dirty="0" err="1">
                <a:solidFill>
                  <a:schemeClr val="tx2"/>
                </a:solidFill>
              </a:rPr>
              <a:t>template</a:t>
            </a:r>
            <a:r>
              <a:rPr lang="fr-FR" sz="1400" dirty="0">
                <a:solidFill>
                  <a:schemeClr val="tx2"/>
                </a:solidFill>
              </a:rPr>
              <a:t> de candidature et l’intégrer au formulaire. Il est possible d’envoyer le support de candidature par mail après avoir complété le formulaire avant la deadline de candidature. </a:t>
            </a:r>
          </a:p>
          <a:p>
            <a:pPr marL="285750" indent="-285750">
              <a:buFont typeface="Arial" panose="020B0604020202020204" pitchFamily="34" charset="0"/>
              <a:buChar char="•"/>
            </a:pPr>
            <a:r>
              <a:rPr lang="fr-FR" sz="1400" dirty="0">
                <a:solidFill>
                  <a:schemeClr val="tx2"/>
                </a:solidFill>
              </a:rPr>
              <a:t>D’autres documents peuvent être transmis par email si besoin: </a:t>
            </a:r>
            <a:r>
              <a:rPr lang="fr-FR" sz="1400" dirty="0">
                <a:solidFill>
                  <a:schemeClr val="tx2"/>
                </a:solidFill>
                <a:hlinkClick r:id="rId5"/>
              </a:rPr>
              <a:t>openinnivation@capdigital.com</a:t>
            </a:r>
            <a:r>
              <a:rPr lang="fr-FR" sz="1400" dirty="0">
                <a:solidFill>
                  <a:schemeClr val="tx2"/>
                </a:solidFill>
              </a:rPr>
              <a:t> </a:t>
            </a:r>
          </a:p>
          <a:p>
            <a:pPr marL="285750" indent="-285750">
              <a:buFont typeface="Arial" panose="020B0604020202020204" pitchFamily="34" charset="0"/>
              <a:buChar char="•"/>
            </a:pPr>
            <a:endParaRPr lang="fr-FR" sz="1400" dirty="0">
              <a:solidFill>
                <a:schemeClr val="tx2"/>
              </a:solidFill>
            </a:endParaRPr>
          </a:p>
          <a:p>
            <a:r>
              <a:rPr lang="fr-FR" sz="1400" b="1" dirty="0">
                <a:solidFill>
                  <a:srgbClr val="FF0000"/>
                </a:solidFill>
              </a:rPr>
              <a:t>* Important : </a:t>
            </a:r>
            <a:r>
              <a:rPr lang="fr-FR" sz="1400" dirty="0">
                <a:solidFill>
                  <a:schemeClr val="tx2"/>
                </a:solidFill>
              </a:rPr>
              <a:t>le modèle de demande suivant est une proposition de cadre de réponse. Il contient les éléments dont nous avons besoin pour évaluer votre demande. Toutefois, il vous appartient de l'adapter comme bon vous semble</a:t>
            </a:r>
          </a:p>
          <a:p>
            <a:pPr marL="285750" indent="-285750">
              <a:buFont typeface="Arial" panose="020B0604020202020204" pitchFamily="34" charset="0"/>
              <a:buChar char="•"/>
            </a:pPr>
            <a:endParaRPr lang="fr-FR" sz="1600" dirty="0">
              <a:solidFill>
                <a:schemeClr val="tx2"/>
              </a:solidFill>
            </a:endParaRPr>
          </a:p>
        </p:txBody>
      </p:sp>
    </p:spTree>
    <p:extLst>
      <p:ext uri="{BB962C8B-B14F-4D97-AF65-F5344CB8AC3E}">
        <p14:creationId xmlns:p14="http://schemas.microsoft.com/office/powerpoint/2010/main" val="4011598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160AED15-8868-4A30-8762-48E0E5A10EEC}"/>
              </a:ext>
            </a:extLst>
          </p:cNvPr>
          <p:cNvSpPr txBox="1"/>
          <p:nvPr/>
        </p:nvSpPr>
        <p:spPr>
          <a:xfrm>
            <a:off x="2662663" y="1958377"/>
            <a:ext cx="9000091" cy="3539430"/>
          </a:xfrm>
          <a:prstGeom prst="rect">
            <a:avLst/>
          </a:prstGeom>
          <a:noFill/>
        </p:spPr>
        <p:txBody>
          <a:bodyPr wrap="square" rtlCol="0">
            <a:spAutoFit/>
          </a:bodyPr>
          <a:lstStyle/>
          <a:p>
            <a:r>
              <a:rPr lang="fr-FR" sz="1400" b="1" dirty="0">
                <a:solidFill>
                  <a:schemeClr val="tx2"/>
                </a:solidFill>
              </a:rPr>
              <a:t>Informations sur l'entreprise (à titre indicatif, 3 pages max. en Word)</a:t>
            </a:r>
          </a:p>
          <a:p>
            <a:endParaRPr lang="fr-FR" sz="1400" dirty="0">
              <a:solidFill>
                <a:schemeClr val="tx2"/>
              </a:solidFill>
            </a:endParaRPr>
          </a:p>
          <a:p>
            <a:r>
              <a:rPr lang="fr-FR" sz="1400" dirty="0">
                <a:solidFill>
                  <a:schemeClr val="tx2"/>
                </a:solidFill>
              </a:rPr>
              <a:t>● Présentez votre activité principale</a:t>
            </a:r>
          </a:p>
          <a:p>
            <a:endParaRPr lang="fr-FR" sz="1400" dirty="0">
              <a:solidFill>
                <a:schemeClr val="tx2"/>
              </a:solidFill>
            </a:endParaRPr>
          </a:p>
          <a:p>
            <a:r>
              <a:rPr lang="fr-FR" sz="1400" dirty="0">
                <a:solidFill>
                  <a:schemeClr val="tx2"/>
                </a:solidFill>
              </a:rPr>
              <a:t>● Donnez un aperçu des profils de l'équipe (expertise et compétences)</a:t>
            </a:r>
          </a:p>
          <a:p>
            <a:endParaRPr lang="fr-FR" sz="1400" dirty="0">
              <a:solidFill>
                <a:schemeClr val="tx2"/>
              </a:solidFill>
            </a:endParaRPr>
          </a:p>
          <a:p>
            <a:r>
              <a:rPr lang="fr-FR" sz="1400" dirty="0">
                <a:solidFill>
                  <a:schemeClr val="tx2"/>
                </a:solidFill>
              </a:rPr>
              <a:t>● Résumez votre solution</a:t>
            </a:r>
          </a:p>
          <a:p>
            <a:endParaRPr lang="fr-FR" sz="1400" dirty="0">
              <a:solidFill>
                <a:schemeClr val="tx2"/>
              </a:solidFill>
            </a:endParaRPr>
          </a:p>
          <a:p>
            <a:r>
              <a:rPr lang="fr-FR" sz="1400" dirty="0">
                <a:solidFill>
                  <a:schemeClr val="tx2"/>
                </a:solidFill>
              </a:rPr>
              <a:t>● Décrivez votre modèle d'entreprise, la stratégie de commercialisation de votre solution</a:t>
            </a:r>
          </a:p>
          <a:p>
            <a:endParaRPr lang="fr-FR" sz="1400" dirty="0">
              <a:solidFill>
                <a:schemeClr val="tx2"/>
              </a:solidFill>
            </a:endParaRPr>
          </a:p>
          <a:p>
            <a:r>
              <a:rPr lang="fr-FR" sz="1400" dirty="0">
                <a:solidFill>
                  <a:schemeClr val="tx2"/>
                </a:solidFill>
              </a:rPr>
              <a:t>● Mettez en évidence vos secteurs d'activité/cas d'utilisation actuellement traité et/ou vos secteurs/cas d'utilisation ciblés à court/moyen terme</a:t>
            </a:r>
          </a:p>
          <a:p>
            <a:endParaRPr lang="fr-FR" sz="1400" dirty="0">
              <a:solidFill>
                <a:schemeClr val="tx2"/>
              </a:solidFill>
            </a:endParaRPr>
          </a:p>
          <a:p>
            <a:r>
              <a:rPr lang="fr-FR" sz="1400" dirty="0">
                <a:solidFill>
                  <a:schemeClr val="tx2"/>
                </a:solidFill>
              </a:rPr>
              <a:t>● Indiquez la connaissance que vous avez du marché (taille en valeur/volume/concurrence) par rapport à la zone géographique visée</a:t>
            </a:r>
          </a:p>
          <a:p>
            <a:endParaRPr lang="fr-FR" sz="1400" dirty="0">
              <a:solidFill>
                <a:schemeClr val="tx2"/>
              </a:solidFill>
            </a:endParaRPr>
          </a:p>
        </p:txBody>
      </p:sp>
      <p:sp>
        <p:nvSpPr>
          <p:cNvPr id="2" name="ZoneTexte 1">
            <a:extLst>
              <a:ext uri="{FF2B5EF4-FFF2-40B4-BE49-F238E27FC236}">
                <a16:creationId xmlns:a16="http://schemas.microsoft.com/office/drawing/2014/main" id="{820778E9-5A5C-4BF0-9235-07FD831C3374}"/>
              </a:ext>
            </a:extLst>
          </p:cNvPr>
          <p:cNvSpPr txBox="1"/>
          <p:nvPr/>
        </p:nvSpPr>
        <p:spPr>
          <a:xfrm>
            <a:off x="108070" y="0"/>
            <a:ext cx="6655733" cy="1592159"/>
          </a:xfrm>
          <a:prstGeom prst="rect">
            <a:avLst/>
          </a:prstGeom>
          <a:noFill/>
        </p:spPr>
        <p:txBody>
          <a:bodyPr wrap="square" rtlCol="0">
            <a:noAutofit/>
          </a:bodyPr>
          <a:lstStyle/>
          <a:p>
            <a:pPr algn="r"/>
            <a:r>
              <a:rPr lang="fr-FR" sz="5000" dirty="0">
                <a:solidFill>
                  <a:schemeClr val="bg1"/>
                </a:solidFill>
                <a:latin typeface="+mj-lt"/>
              </a:rPr>
              <a:t> </a:t>
            </a:r>
          </a:p>
        </p:txBody>
      </p:sp>
      <p:pic>
        <p:nvPicPr>
          <p:cNvPr id="9" name="Image 8">
            <a:extLst>
              <a:ext uri="{FF2B5EF4-FFF2-40B4-BE49-F238E27FC236}">
                <a16:creationId xmlns:a16="http://schemas.microsoft.com/office/drawing/2014/main" id="{25A65590-F5EC-44BC-82EC-7E8139983D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327" y="1958377"/>
            <a:ext cx="1786559" cy="764553"/>
          </a:xfrm>
          <a:prstGeom prst="rect">
            <a:avLst/>
          </a:prstGeom>
        </p:spPr>
      </p:pic>
      <p:cxnSp>
        <p:nvCxnSpPr>
          <p:cNvPr id="10" name="Connecteur droit 9">
            <a:extLst>
              <a:ext uri="{FF2B5EF4-FFF2-40B4-BE49-F238E27FC236}">
                <a16:creationId xmlns:a16="http://schemas.microsoft.com/office/drawing/2014/main" id="{7AF785BF-4777-46F2-91DB-EB80A51AE2E3}"/>
              </a:ext>
            </a:extLst>
          </p:cNvPr>
          <p:cNvCxnSpPr>
            <a:cxnSpLocks/>
          </p:cNvCxnSpPr>
          <p:nvPr/>
        </p:nvCxnSpPr>
        <p:spPr>
          <a:xfrm>
            <a:off x="2596161" y="1958377"/>
            <a:ext cx="0" cy="3662247"/>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6" name="ZoneTexte 5">
            <a:extLst>
              <a:ext uri="{FF2B5EF4-FFF2-40B4-BE49-F238E27FC236}">
                <a16:creationId xmlns:a16="http://schemas.microsoft.com/office/drawing/2014/main" id="{82258FE5-4018-450B-938F-D54673200A79}"/>
              </a:ext>
            </a:extLst>
          </p:cNvPr>
          <p:cNvSpPr txBox="1"/>
          <p:nvPr/>
        </p:nvSpPr>
        <p:spPr>
          <a:xfrm>
            <a:off x="2596161" y="781836"/>
            <a:ext cx="4167642" cy="861774"/>
          </a:xfrm>
          <a:prstGeom prst="rect">
            <a:avLst/>
          </a:prstGeom>
          <a:noFill/>
        </p:spPr>
        <p:txBody>
          <a:bodyPr wrap="square" rtlCol="0">
            <a:spAutoFit/>
          </a:bodyPr>
          <a:lstStyle/>
          <a:p>
            <a:pPr algn="r"/>
            <a:r>
              <a:rPr lang="fr-FR" sz="5000" dirty="0">
                <a:solidFill>
                  <a:schemeClr val="bg1"/>
                </a:solidFill>
                <a:latin typeface="+mj-lt"/>
              </a:rPr>
              <a:t>LA SOCIETE</a:t>
            </a:r>
          </a:p>
        </p:txBody>
      </p:sp>
    </p:spTree>
    <p:extLst>
      <p:ext uri="{BB962C8B-B14F-4D97-AF65-F5344CB8AC3E}">
        <p14:creationId xmlns:p14="http://schemas.microsoft.com/office/powerpoint/2010/main" val="2539461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ZoneTexte 17">
            <a:extLst>
              <a:ext uri="{FF2B5EF4-FFF2-40B4-BE49-F238E27FC236}">
                <a16:creationId xmlns:a16="http://schemas.microsoft.com/office/drawing/2014/main" id="{07E0A0FF-41D3-4A84-A4A4-1E6BFC101646}"/>
              </a:ext>
            </a:extLst>
          </p:cNvPr>
          <p:cNvSpPr txBox="1"/>
          <p:nvPr/>
        </p:nvSpPr>
        <p:spPr>
          <a:xfrm>
            <a:off x="0" y="781836"/>
            <a:ext cx="6763803" cy="861774"/>
          </a:xfrm>
          <a:prstGeom prst="rect">
            <a:avLst/>
          </a:prstGeom>
          <a:noFill/>
        </p:spPr>
        <p:txBody>
          <a:bodyPr wrap="square" rtlCol="0">
            <a:spAutoFit/>
          </a:bodyPr>
          <a:lstStyle/>
          <a:p>
            <a:pPr algn="r"/>
            <a:r>
              <a:rPr lang="fr-FR" sz="5000" dirty="0">
                <a:solidFill>
                  <a:schemeClr val="bg1"/>
                </a:solidFill>
                <a:latin typeface="+mj-lt"/>
              </a:rPr>
              <a:t>LE PROJET   </a:t>
            </a:r>
          </a:p>
        </p:txBody>
      </p:sp>
      <p:pic>
        <p:nvPicPr>
          <p:cNvPr id="10" name="Image 9">
            <a:extLst>
              <a:ext uri="{FF2B5EF4-FFF2-40B4-BE49-F238E27FC236}">
                <a16:creationId xmlns:a16="http://schemas.microsoft.com/office/drawing/2014/main" id="{2708ECAA-8508-4542-BA71-C6F0DF06FA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327" y="1958377"/>
            <a:ext cx="1786559" cy="764553"/>
          </a:xfrm>
          <a:prstGeom prst="rect">
            <a:avLst/>
          </a:prstGeom>
        </p:spPr>
      </p:pic>
      <p:cxnSp>
        <p:nvCxnSpPr>
          <p:cNvPr id="13" name="Connecteur droit 12">
            <a:extLst>
              <a:ext uri="{FF2B5EF4-FFF2-40B4-BE49-F238E27FC236}">
                <a16:creationId xmlns:a16="http://schemas.microsoft.com/office/drawing/2014/main" id="{2AF22BE7-4873-40DE-8FA6-F9A820515F42}"/>
              </a:ext>
            </a:extLst>
          </p:cNvPr>
          <p:cNvCxnSpPr>
            <a:cxnSpLocks/>
          </p:cNvCxnSpPr>
          <p:nvPr/>
        </p:nvCxnSpPr>
        <p:spPr>
          <a:xfrm>
            <a:off x="2596161" y="1958377"/>
            <a:ext cx="0" cy="3653858"/>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8" name="ZoneTexte 7">
            <a:extLst>
              <a:ext uri="{FF2B5EF4-FFF2-40B4-BE49-F238E27FC236}">
                <a16:creationId xmlns:a16="http://schemas.microsoft.com/office/drawing/2014/main" id="{9DE72F9C-B919-451F-9260-ED1FAED1B7D5}"/>
              </a:ext>
            </a:extLst>
          </p:cNvPr>
          <p:cNvSpPr txBox="1"/>
          <p:nvPr/>
        </p:nvSpPr>
        <p:spPr>
          <a:xfrm>
            <a:off x="2638106" y="1973276"/>
            <a:ext cx="9595839" cy="6186309"/>
          </a:xfrm>
          <a:prstGeom prst="rect">
            <a:avLst/>
          </a:prstGeom>
          <a:noFill/>
        </p:spPr>
        <p:txBody>
          <a:bodyPr wrap="square" rtlCol="0">
            <a:spAutoFit/>
          </a:bodyPr>
          <a:lstStyle/>
          <a:p>
            <a:pPr fontAlgn="base"/>
            <a:r>
              <a:rPr lang="fr-FR" sz="1400" b="1" dirty="0">
                <a:solidFill>
                  <a:schemeClr val="tx2"/>
                </a:solidFill>
              </a:rPr>
              <a:t>Proposition de réponse (à titre indicatif, 4 pages max. en Word)</a:t>
            </a:r>
          </a:p>
          <a:p>
            <a:pPr fontAlgn="base"/>
            <a:endParaRPr lang="fr-FR" sz="1400" b="1" dirty="0">
              <a:solidFill>
                <a:schemeClr val="tx2"/>
              </a:solidFill>
            </a:endParaRPr>
          </a:p>
          <a:p>
            <a:pPr fontAlgn="base"/>
            <a:r>
              <a:rPr lang="fr-FR" sz="1400" dirty="0">
                <a:solidFill>
                  <a:schemeClr val="tx2"/>
                </a:solidFill>
              </a:rPr>
              <a:t>● Décrivez la solution existante /proposée, en réponse aux besoins cités par le DAA</a:t>
            </a:r>
          </a:p>
          <a:p>
            <a:pPr fontAlgn="base"/>
            <a:endParaRPr lang="fr-FR" sz="1400" dirty="0">
              <a:solidFill>
                <a:schemeClr val="tx2"/>
              </a:solidFill>
            </a:endParaRPr>
          </a:p>
          <a:p>
            <a:pPr fontAlgn="base"/>
            <a:r>
              <a:rPr lang="fr-FR" sz="1400" dirty="0">
                <a:solidFill>
                  <a:schemeClr val="tx2"/>
                </a:solidFill>
              </a:rPr>
              <a:t>● Expliquez comment vous allez répondre aux différents besoins et enjeux identifiés par le DAA</a:t>
            </a:r>
          </a:p>
          <a:p>
            <a:pPr fontAlgn="base"/>
            <a:endParaRPr lang="fr-FR" sz="1400" dirty="0">
              <a:solidFill>
                <a:schemeClr val="tx2"/>
              </a:solidFill>
            </a:endParaRPr>
          </a:p>
          <a:p>
            <a:pPr fontAlgn="base"/>
            <a:r>
              <a:rPr lang="fr-FR" sz="1400" dirty="0">
                <a:solidFill>
                  <a:schemeClr val="tx2"/>
                </a:solidFill>
              </a:rPr>
              <a:t>● Indiquez l’impact de votre solution sur le DAA</a:t>
            </a:r>
          </a:p>
          <a:p>
            <a:pPr fontAlgn="base"/>
            <a:endParaRPr lang="fr-FR" sz="1400" dirty="0">
              <a:solidFill>
                <a:schemeClr val="tx2"/>
              </a:solidFill>
            </a:endParaRPr>
          </a:p>
          <a:p>
            <a:pPr fontAlgn="base"/>
            <a:r>
              <a:rPr lang="fr-FR" sz="1400" dirty="0">
                <a:solidFill>
                  <a:schemeClr val="tx2"/>
                </a:solidFill>
              </a:rPr>
              <a:t>● Donnez quelques éléments de différenciation de votre solution sur le marché </a:t>
            </a:r>
          </a:p>
          <a:p>
            <a:pPr fontAlgn="base"/>
            <a:endParaRPr lang="fr-FR" sz="1400" dirty="0">
              <a:solidFill>
                <a:schemeClr val="tx2"/>
              </a:solidFill>
            </a:endParaRPr>
          </a:p>
          <a:p>
            <a:pPr fontAlgn="base"/>
            <a:r>
              <a:rPr lang="fr-FR" sz="1400" dirty="0">
                <a:solidFill>
                  <a:schemeClr val="tx2"/>
                </a:solidFill>
              </a:rPr>
              <a:t>● Indiquez le modèle économique de votre solution (Saas/licence/.. )</a:t>
            </a:r>
          </a:p>
          <a:p>
            <a:pPr fontAlgn="base"/>
            <a:endParaRPr lang="fr-FR" sz="1400" dirty="0">
              <a:solidFill>
                <a:schemeClr val="tx2"/>
              </a:solidFill>
            </a:endParaRPr>
          </a:p>
          <a:p>
            <a:pPr fontAlgn="base"/>
            <a:r>
              <a:rPr lang="fr-FR" sz="1400" b="1" dirty="0">
                <a:solidFill>
                  <a:schemeClr val="tx2"/>
                </a:solidFill>
              </a:rPr>
              <a:t>● </a:t>
            </a:r>
            <a:r>
              <a:rPr lang="fr-FR" sz="1400" dirty="0">
                <a:solidFill>
                  <a:schemeClr val="tx2"/>
                </a:solidFill>
              </a:rPr>
              <a:t>Indiquez les prévisions de la commercialisation de la solution</a:t>
            </a:r>
          </a:p>
          <a:p>
            <a:pPr fontAlgn="base"/>
            <a:endParaRPr lang="fr-FR" sz="1400" dirty="0">
              <a:solidFill>
                <a:schemeClr val="tx2"/>
              </a:solidFill>
            </a:endParaRPr>
          </a:p>
          <a:p>
            <a:pPr fontAlgn="base"/>
            <a:r>
              <a:rPr lang="fr-FR" sz="1400" dirty="0">
                <a:solidFill>
                  <a:schemeClr val="tx2"/>
                </a:solidFill>
              </a:rPr>
              <a:t>● Démontrez la capacité d’adaptation de la solution aux besoins et cas d’usage exprimés par le DAA </a:t>
            </a:r>
          </a:p>
          <a:p>
            <a:pPr fontAlgn="base"/>
            <a:endParaRPr lang="fr-FR" sz="1400" b="1" dirty="0">
              <a:solidFill>
                <a:schemeClr val="tx2"/>
              </a:solidFill>
            </a:endParaRPr>
          </a:p>
          <a:p>
            <a:pPr fontAlgn="base"/>
            <a:endParaRPr lang="fr-FR" sz="1400" dirty="0">
              <a:solidFill>
                <a:schemeClr val="tx2"/>
              </a:solidFill>
            </a:endParaRPr>
          </a:p>
          <a:p>
            <a:pPr fontAlgn="base"/>
            <a:endParaRPr lang="fr-FR" sz="1400" dirty="0">
              <a:solidFill>
                <a:schemeClr val="tx2"/>
              </a:solidFill>
            </a:endParaRPr>
          </a:p>
          <a:p>
            <a:pPr fontAlgn="base"/>
            <a:endParaRPr lang="fr-FR" sz="1400" dirty="0">
              <a:solidFill>
                <a:schemeClr val="tx2"/>
              </a:solidFill>
            </a:endParaRPr>
          </a:p>
          <a:p>
            <a:pPr fontAlgn="base"/>
            <a:endParaRPr lang="fr-FR" sz="1400" dirty="0">
              <a:solidFill>
                <a:schemeClr val="tx2"/>
              </a:solidFill>
            </a:endParaRPr>
          </a:p>
          <a:p>
            <a:pPr fontAlgn="base"/>
            <a:endParaRPr lang="fr-FR" sz="1400" dirty="0">
              <a:solidFill>
                <a:schemeClr val="tx2"/>
              </a:solidFill>
            </a:endParaRPr>
          </a:p>
          <a:p>
            <a:pPr marL="285750" indent="-285750" fontAlgn="base">
              <a:buFont typeface="Arial" panose="020B0604020202020204" pitchFamily="34" charset="0"/>
              <a:buChar char="•"/>
            </a:pPr>
            <a:endParaRPr lang="fr-FR" sz="1400" dirty="0">
              <a:solidFill>
                <a:schemeClr val="tx2"/>
              </a:solidFill>
            </a:endParaRPr>
          </a:p>
          <a:p>
            <a:pPr fontAlgn="base"/>
            <a:endParaRPr lang="fr-FR" sz="1400" dirty="0">
              <a:solidFill>
                <a:schemeClr val="tx2"/>
              </a:solidFill>
            </a:endParaRPr>
          </a:p>
          <a:p>
            <a:pPr fontAlgn="base"/>
            <a:endParaRPr lang="fr-FR" sz="1400" dirty="0">
              <a:solidFill>
                <a:schemeClr val="tx2"/>
              </a:solidFill>
            </a:endParaRPr>
          </a:p>
          <a:p>
            <a:pPr fontAlgn="base"/>
            <a:endParaRPr lang="fr-FR" sz="1400" dirty="0">
              <a:solidFill>
                <a:schemeClr val="tx2"/>
              </a:solidFill>
            </a:endParaRPr>
          </a:p>
          <a:p>
            <a:pPr fontAlgn="base"/>
            <a:endParaRPr lang="fr-FR" dirty="0">
              <a:solidFill>
                <a:schemeClr val="tx2"/>
              </a:solidFill>
            </a:endParaRPr>
          </a:p>
          <a:p>
            <a:endParaRPr lang="fr-FR" sz="1400" dirty="0"/>
          </a:p>
          <a:p>
            <a:endParaRPr lang="fr-FR" sz="1400" dirty="0"/>
          </a:p>
        </p:txBody>
      </p:sp>
    </p:spTree>
    <p:extLst>
      <p:ext uri="{BB962C8B-B14F-4D97-AF65-F5344CB8AC3E}">
        <p14:creationId xmlns:p14="http://schemas.microsoft.com/office/powerpoint/2010/main" val="1481226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820778E9-5A5C-4BF0-9235-07FD831C3374}"/>
              </a:ext>
            </a:extLst>
          </p:cNvPr>
          <p:cNvSpPr txBox="1"/>
          <p:nvPr/>
        </p:nvSpPr>
        <p:spPr>
          <a:xfrm>
            <a:off x="2548733" y="781836"/>
            <a:ext cx="4215070" cy="810323"/>
          </a:xfrm>
          <a:prstGeom prst="rect">
            <a:avLst/>
          </a:prstGeom>
          <a:noFill/>
        </p:spPr>
        <p:txBody>
          <a:bodyPr wrap="square" rtlCol="0">
            <a:noAutofit/>
          </a:bodyPr>
          <a:lstStyle/>
          <a:p>
            <a:pPr algn="r"/>
            <a:r>
              <a:rPr lang="fr-FR" sz="5000" dirty="0">
                <a:solidFill>
                  <a:schemeClr val="bg1"/>
                </a:solidFill>
                <a:latin typeface="+mj-lt"/>
              </a:rPr>
              <a:t>LE PROJET</a:t>
            </a:r>
          </a:p>
        </p:txBody>
      </p:sp>
      <p:pic>
        <p:nvPicPr>
          <p:cNvPr id="9" name="Image 8">
            <a:extLst>
              <a:ext uri="{FF2B5EF4-FFF2-40B4-BE49-F238E27FC236}">
                <a16:creationId xmlns:a16="http://schemas.microsoft.com/office/drawing/2014/main" id="{25A65590-F5EC-44BC-82EC-7E8139983D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327" y="1958377"/>
            <a:ext cx="1786559" cy="764553"/>
          </a:xfrm>
          <a:prstGeom prst="rect">
            <a:avLst/>
          </a:prstGeom>
        </p:spPr>
      </p:pic>
      <p:cxnSp>
        <p:nvCxnSpPr>
          <p:cNvPr id="10" name="Connecteur droit 9">
            <a:extLst>
              <a:ext uri="{FF2B5EF4-FFF2-40B4-BE49-F238E27FC236}">
                <a16:creationId xmlns:a16="http://schemas.microsoft.com/office/drawing/2014/main" id="{7AF785BF-4777-46F2-91DB-EB80A51AE2E3}"/>
              </a:ext>
            </a:extLst>
          </p:cNvPr>
          <p:cNvCxnSpPr>
            <a:cxnSpLocks/>
          </p:cNvCxnSpPr>
          <p:nvPr/>
        </p:nvCxnSpPr>
        <p:spPr>
          <a:xfrm>
            <a:off x="2596161" y="1958377"/>
            <a:ext cx="0" cy="3298274"/>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6" name="ZoneTexte 5">
            <a:extLst>
              <a:ext uri="{FF2B5EF4-FFF2-40B4-BE49-F238E27FC236}">
                <a16:creationId xmlns:a16="http://schemas.microsoft.com/office/drawing/2014/main" id="{7CB15EB8-FA46-4DDD-BA6F-5A61E00AEC18}"/>
              </a:ext>
            </a:extLst>
          </p:cNvPr>
          <p:cNvSpPr txBox="1"/>
          <p:nvPr/>
        </p:nvSpPr>
        <p:spPr>
          <a:xfrm>
            <a:off x="2596161" y="1973276"/>
            <a:ext cx="9595839" cy="5109091"/>
          </a:xfrm>
          <a:prstGeom prst="rect">
            <a:avLst/>
          </a:prstGeom>
          <a:noFill/>
        </p:spPr>
        <p:txBody>
          <a:bodyPr wrap="square" rtlCol="0">
            <a:spAutoFit/>
          </a:bodyPr>
          <a:lstStyle/>
          <a:p>
            <a:pPr fontAlgn="base"/>
            <a:r>
              <a:rPr lang="fr-FR" sz="1400" b="1" dirty="0">
                <a:solidFill>
                  <a:schemeClr val="tx2"/>
                </a:solidFill>
              </a:rPr>
              <a:t>Plan opérationnel et budgétaire</a:t>
            </a:r>
          </a:p>
          <a:p>
            <a:pPr fontAlgn="base"/>
            <a:endParaRPr lang="fr-FR" sz="1400" b="1" dirty="0">
              <a:solidFill>
                <a:schemeClr val="tx2"/>
              </a:solidFill>
            </a:endParaRPr>
          </a:p>
          <a:p>
            <a:pPr fontAlgn="base"/>
            <a:r>
              <a:rPr lang="fr-FR" sz="1400" dirty="0">
                <a:solidFill>
                  <a:schemeClr val="tx2"/>
                </a:solidFill>
              </a:rPr>
              <a:t>● Donnez des éléments sur les conditions techniques, financières et calendaires en cas de passage à l’échelle de la solution, suivant les conditions d’exploitation définie par le DAA</a:t>
            </a:r>
          </a:p>
          <a:p>
            <a:pPr fontAlgn="base"/>
            <a:endParaRPr lang="fr-FR" sz="1400" b="1" dirty="0">
              <a:solidFill>
                <a:schemeClr val="tx2"/>
              </a:solidFill>
            </a:endParaRPr>
          </a:p>
          <a:p>
            <a:pPr fontAlgn="base"/>
            <a:r>
              <a:rPr lang="fr-FR" sz="1400" dirty="0">
                <a:solidFill>
                  <a:schemeClr val="tx2"/>
                </a:solidFill>
              </a:rPr>
              <a:t>● Présentez la complétude de l’offre, des briques techniques proposées et fonctionnalités visées</a:t>
            </a:r>
          </a:p>
          <a:p>
            <a:pPr fontAlgn="base"/>
            <a:endParaRPr lang="fr-FR" sz="1400" b="1" dirty="0">
              <a:solidFill>
                <a:schemeClr val="tx2"/>
              </a:solidFill>
            </a:endParaRPr>
          </a:p>
          <a:p>
            <a:pPr fontAlgn="base"/>
            <a:r>
              <a:rPr lang="fr-FR" sz="1400" dirty="0">
                <a:solidFill>
                  <a:schemeClr val="tx2"/>
                </a:solidFill>
              </a:rPr>
              <a:t>● Présentez la pertinence technique et compatibilité avec les infrastructures et fonctionnements existants</a:t>
            </a:r>
          </a:p>
          <a:p>
            <a:pPr fontAlgn="base"/>
            <a:endParaRPr lang="fr-FR" sz="1400" b="1" dirty="0">
              <a:solidFill>
                <a:schemeClr val="tx2"/>
              </a:solidFill>
            </a:endParaRPr>
          </a:p>
          <a:p>
            <a:pPr fontAlgn="base"/>
            <a:r>
              <a:rPr lang="fr-FR" sz="1400" dirty="0">
                <a:solidFill>
                  <a:schemeClr val="tx2"/>
                </a:solidFill>
              </a:rPr>
              <a:t>● Exposez la maturité technologique de la solution proposée </a:t>
            </a:r>
          </a:p>
          <a:p>
            <a:pPr fontAlgn="base"/>
            <a:endParaRPr lang="fr-FR" sz="1400" dirty="0">
              <a:solidFill>
                <a:schemeClr val="tx2"/>
              </a:solidFill>
            </a:endParaRPr>
          </a:p>
          <a:p>
            <a:pPr fontAlgn="base"/>
            <a:r>
              <a:rPr lang="fr-FR" sz="1400" dirty="0">
                <a:solidFill>
                  <a:schemeClr val="tx2"/>
                </a:solidFill>
              </a:rPr>
              <a:t>● Présentez l’équipe sollicitée pour ce projet</a:t>
            </a:r>
          </a:p>
          <a:p>
            <a:pPr fontAlgn="base"/>
            <a:endParaRPr lang="fr-FR" sz="1400" b="1" dirty="0">
              <a:solidFill>
                <a:schemeClr val="tx2"/>
              </a:solidFill>
            </a:endParaRPr>
          </a:p>
          <a:p>
            <a:pPr fontAlgn="base"/>
            <a:r>
              <a:rPr lang="fr-FR" sz="1400" dirty="0">
                <a:solidFill>
                  <a:schemeClr val="tx2"/>
                </a:solidFill>
              </a:rPr>
              <a:t>● Présenter le plan opérationnel du développement de la solution : roadmap, prévisions commerciales, partenariat..</a:t>
            </a:r>
          </a:p>
          <a:p>
            <a:pPr fontAlgn="base"/>
            <a:endParaRPr lang="fr-FR" sz="1400" dirty="0">
              <a:solidFill>
                <a:schemeClr val="tx2"/>
              </a:solidFill>
            </a:endParaRPr>
          </a:p>
          <a:p>
            <a:pPr fontAlgn="base"/>
            <a:endParaRPr lang="fr-FR" sz="1400" dirty="0">
              <a:solidFill>
                <a:schemeClr val="tx2"/>
              </a:solidFill>
            </a:endParaRPr>
          </a:p>
          <a:p>
            <a:pPr fontAlgn="base"/>
            <a:endParaRPr lang="fr-FR" sz="1400" dirty="0">
              <a:solidFill>
                <a:schemeClr val="tx2"/>
              </a:solidFill>
            </a:endParaRPr>
          </a:p>
          <a:p>
            <a:pPr fontAlgn="base"/>
            <a:endParaRPr lang="fr-FR" sz="1400" dirty="0">
              <a:solidFill>
                <a:schemeClr val="tx2"/>
              </a:solidFill>
            </a:endParaRPr>
          </a:p>
          <a:p>
            <a:pPr fontAlgn="base"/>
            <a:endParaRPr lang="fr-FR" sz="1400" dirty="0">
              <a:solidFill>
                <a:schemeClr val="tx2"/>
              </a:solidFill>
            </a:endParaRPr>
          </a:p>
          <a:p>
            <a:pPr fontAlgn="base"/>
            <a:endParaRPr lang="fr-FR" sz="1400" dirty="0">
              <a:solidFill>
                <a:schemeClr val="tx2"/>
              </a:solidFill>
            </a:endParaRPr>
          </a:p>
          <a:p>
            <a:pPr fontAlgn="base"/>
            <a:endParaRPr lang="fr-FR" dirty="0">
              <a:solidFill>
                <a:schemeClr val="tx2"/>
              </a:solidFill>
            </a:endParaRPr>
          </a:p>
          <a:p>
            <a:endParaRPr lang="fr-FR" sz="1400" dirty="0"/>
          </a:p>
          <a:p>
            <a:endParaRPr lang="fr-FR" sz="1400" dirty="0"/>
          </a:p>
        </p:txBody>
      </p:sp>
    </p:spTree>
    <p:extLst>
      <p:ext uri="{BB962C8B-B14F-4D97-AF65-F5344CB8AC3E}">
        <p14:creationId xmlns:p14="http://schemas.microsoft.com/office/powerpoint/2010/main" val="496880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820778E9-5A5C-4BF0-9235-07FD831C3374}"/>
              </a:ext>
            </a:extLst>
          </p:cNvPr>
          <p:cNvSpPr txBox="1"/>
          <p:nvPr/>
        </p:nvSpPr>
        <p:spPr>
          <a:xfrm>
            <a:off x="2548733" y="781836"/>
            <a:ext cx="4215070" cy="810323"/>
          </a:xfrm>
          <a:prstGeom prst="rect">
            <a:avLst/>
          </a:prstGeom>
          <a:noFill/>
        </p:spPr>
        <p:txBody>
          <a:bodyPr wrap="square" rtlCol="0">
            <a:noAutofit/>
          </a:bodyPr>
          <a:lstStyle/>
          <a:p>
            <a:pPr algn="r"/>
            <a:r>
              <a:rPr lang="fr-FR" sz="5000" dirty="0">
                <a:solidFill>
                  <a:schemeClr val="bg1"/>
                </a:solidFill>
                <a:latin typeface="+mj-lt"/>
              </a:rPr>
              <a:t>LE PROJET</a:t>
            </a:r>
          </a:p>
        </p:txBody>
      </p:sp>
      <p:pic>
        <p:nvPicPr>
          <p:cNvPr id="9" name="Image 8">
            <a:extLst>
              <a:ext uri="{FF2B5EF4-FFF2-40B4-BE49-F238E27FC236}">
                <a16:creationId xmlns:a16="http://schemas.microsoft.com/office/drawing/2014/main" id="{25A65590-F5EC-44BC-82EC-7E8139983D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327" y="1958377"/>
            <a:ext cx="1786559" cy="764553"/>
          </a:xfrm>
          <a:prstGeom prst="rect">
            <a:avLst/>
          </a:prstGeom>
        </p:spPr>
      </p:pic>
      <p:cxnSp>
        <p:nvCxnSpPr>
          <p:cNvPr id="10" name="Connecteur droit 9">
            <a:extLst>
              <a:ext uri="{FF2B5EF4-FFF2-40B4-BE49-F238E27FC236}">
                <a16:creationId xmlns:a16="http://schemas.microsoft.com/office/drawing/2014/main" id="{7AF785BF-4777-46F2-91DB-EB80A51AE2E3}"/>
              </a:ext>
            </a:extLst>
          </p:cNvPr>
          <p:cNvCxnSpPr>
            <a:cxnSpLocks/>
          </p:cNvCxnSpPr>
          <p:nvPr/>
        </p:nvCxnSpPr>
        <p:spPr>
          <a:xfrm>
            <a:off x="2596161" y="1958377"/>
            <a:ext cx="0" cy="3298274"/>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6" name="ZoneTexte 5">
            <a:extLst>
              <a:ext uri="{FF2B5EF4-FFF2-40B4-BE49-F238E27FC236}">
                <a16:creationId xmlns:a16="http://schemas.microsoft.com/office/drawing/2014/main" id="{7CB15EB8-FA46-4DDD-BA6F-5A61E00AEC18}"/>
              </a:ext>
            </a:extLst>
          </p:cNvPr>
          <p:cNvSpPr txBox="1"/>
          <p:nvPr/>
        </p:nvSpPr>
        <p:spPr>
          <a:xfrm>
            <a:off x="2596161" y="1973276"/>
            <a:ext cx="9595839" cy="5539978"/>
          </a:xfrm>
          <a:prstGeom prst="rect">
            <a:avLst/>
          </a:prstGeom>
          <a:noFill/>
        </p:spPr>
        <p:txBody>
          <a:bodyPr wrap="square" rtlCol="0">
            <a:spAutoFit/>
          </a:bodyPr>
          <a:lstStyle/>
          <a:p>
            <a:pPr fontAlgn="base"/>
            <a:r>
              <a:rPr lang="fr-FR" sz="1400" b="1" dirty="0">
                <a:solidFill>
                  <a:schemeClr val="tx2"/>
                </a:solidFill>
              </a:rPr>
              <a:t>Plan opérationnel et budgétaire</a:t>
            </a:r>
          </a:p>
          <a:p>
            <a:pPr fontAlgn="base"/>
            <a:endParaRPr lang="fr-FR" sz="1400" dirty="0">
              <a:solidFill>
                <a:schemeClr val="tx2"/>
              </a:solidFill>
            </a:endParaRPr>
          </a:p>
          <a:p>
            <a:pPr fontAlgn="base"/>
            <a:r>
              <a:rPr lang="fr-FR" sz="1400" dirty="0">
                <a:solidFill>
                  <a:schemeClr val="tx2"/>
                </a:solidFill>
              </a:rPr>
              <a:t>● Indiquez le plan budgétaire de la solution: coût budgétaire du développement du pilot, V1, visibilité sur la tarification dans l’hypothèse d’une industrialisation, les risques (Dépend du stade d’avancement du développement de votre solution)</a:t>
            </a:r>
          </a:p>
          <a:p>
            <a:pPr fontAlgn="base"/>
            <a:endParaRPr lang="fr-FR" sz="1400" dirty="0">
              <a:solidFill>
                <a:schemeClr val="tx2"/>
              </a:solidFill>
            </a:endParaRPr>
          </a:p>
          <a:p>
            <a:pPr fontAlgn="base"/>
            <a:r>
              <a:rPr lang="fr-FR" sz="1400" dirty="0">
                <a:solidFill>
                  <a:schemeClr val="tx2"/>
                </a:solidFill>
              </a:rPr>
              <a:t>● Présentez la solidité de l’entreprise ou de chaque entreprise du consortium</a:t>
            </a:r>
          </a:p>
          <a:p>
            <a:pPr fontAlgn="base"/>
            <a:endParaRPr lang="fr-FR" sz="1400" dirty="0">
              <a:solidFill>
                <a:schemeClr val="tx2"/>
              </a:solidFill>
            </a:endParaRPr>
          </a:p>
          <a:p>
            <a:pPr fontAlgn="base"/>
            <a:r>
              <a:rPr lang="fr-FR" sz="1400" dirty="0">
                <a:solidFill>
                  <a:schemeClr val="tx2"/>
                </a:solidFill>
              </a:rPr>
              <a:t>● Détaillez le caractère stratégique du projet dans le plan de développement de l’entreprise (ou du consortium)</a:t>
            </a:r>
          </a:p>
          <a:p>
            <a:pPr fontAlgn="base"/>
            <a:endParaRPr lang="fr-FR" sz="1400" dirty="0">
              <a:solidFill>
                <a:schemeClr val="tx2"/>
              </a:solidFill>
            </a:endParaRPr>
          </a:p>
          <a:p>
            <a:pPr fontAlgn="base"/>
            <a:r>
              <a:rPr lang="fr-FR" sz="1400" dirty="0">
                <a:solidFill>
                  <a:schemeClr val="tx2"/>
                </a:solidFill>
              </a:rPr>
              <a:t>● Détailler l’utilisation prévue de la subvention en respectant la répartition définie </a:t>
            </a:r>
          </a:p>
          <a:p>
            <a:pPr fontAlgn="base"/>
            <a:endParaRPr lang="fr-FR" sz="1400" dirty="0">
              <a:solidFill>
                <a:schemeClr val="tx2"/>
              </a:solidFill>
            </a:endParaRPr>
          </a:p>
          <a:p>
            <a:pPr fontAlgn="base"/>
            <a:r>
              <a:rPr lang="fr-FR" sz="1400" dirty="0">
                <a:solidFill>
                  <a:schemeClr val="tx2"/>
                </a:solidFill>
              </a:rPr>
              <a:t>● Présentez les expériences dans la collaboration</a:t>
            </a:r>
          </a:p>
          <a:p>
            <a:pPr fontAlgn="base"/>
            <a:endParaRPr lang="fr-FR" sz="1400" dirty="0">
              <a:solidFill>
                <a:schemeClr val="tx2"/>
              </a:solidFill>
            </a:endParaRPr>
          </a:p>
          <a:p>
            <a:pPr fontAlgn="base"/>
            <a:r>
              <a:rPr lang="fr-FR" sz="1400" dirty="0">
                <a:solidFill>
                  <a:schemeClr val="tx2"/>
                </a:solidFill>
              </a:rPr>
              <a:t>● Indiquez vos références de collaboration </a:t>
            </a:r>
          </a:p>
          <a:p>
            <a:pPr fontAlgn="base"/>
            <a:endParaRPr lang="fr-FR" sz="1400" dirty="0">
              <a:solidFill>
                <a:schemeClr val="tx2"/>
              </a:solidFill>
            </a:endParaRPr>
          </a:p>
          <a:p>
            <a:pPr fontAlgn="base"/>
            <a:r>
              <a:rPr lang="fr-FR" sz="1400" dirty="0">
                <a:solidFill>
                  <a:schemeClr val="tx2"/>
                </a:solidFill>
              </a:rPr>
              <a:t>Vous pouvez fournir tous les éléments que vous jugerez utiles de porter à la connaissance du jury pour compléter la description de votre projet (dans la limite maximale : 10 pages pour les documents rédigés) </a:t>
            </a:r>
          </a:p>
          <a:p>
            <a:pPr fontAlgn="base"/>
            <a:endParaRPr lang="fr-FR" sz="1400" dirty="0">
              <a:solidFill>
                <a:schemeClr val="tx2"/>
              </a:solidFill>
            </a:endParaRPr>
          </a:p>
          <a:p>
            <a:pPr fontAlgn="base"/>
            <a:endParaRPr lang="fr-FR" sz="1400" dirty="0">
              <a:solidFill>
                <a:schemeClr val="tx2"/>
              </a:solidFill>
            </a:endParaRPr>
          </a:p>
          <a:p>
            <a:pPr fontAlgn="base"/>
            <a:endParaRPr lang="fr-FR" sz="1400" dirty="0">
              <a:solidFill>
                <a:schemeClr val="tx2"/>
              </a:solidFill>
            </a:endParaRPr>
          </a:p>
          <a:p>
            <a:pPr fontAlgn="base"/>
            <a:endParaRPr lang="fr-FR" dirty="0">
              <a:solidFill>
                <a:schemeClr val="tx2"/>
              </a:solidFill>
            </a:endParaRPr>
          </a:p>
          <a:p>
            <a:endParaRPr lang="fr-FR" sz="1400" dirty="0"/>
          </a:p>
          <a:p>
            <a:endParaRPr lang="fr-FR" sz="1400" dirty="0"/>
          </a:p>
        </p:txBody>
      </p:sp>
    </p:spTree>
    <p:extLst>
      <p:ext uri="{BB962C8B-B14F-4D97-AF65-F5344CB8AC3E}">
        <p14:creationId xmlns:p14="http://schemas.microsoft.com/office/powerpoint/2010/main" val="1213316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id="{721EDB3B-E4CA-4D2C-9669-0D5B7A925912}"/>
              </a:ext>
            </a:extLst>
          </p:cNvPr>
          <p:cNvSpPr txBox="1"/>
          <p:nvPr/>
        </p:nvSpPr>
        <p:spPr>
          <a:xfrm>
            <a:off x="756460" y="781836"/>
            <a:ext cx="6007343" cy="861774"/>
          </a:xfrm>
          <a:prstGeom prst="rect">
            <a:avLst/>
          </a:prstGeom>
          <a:noFill/>
        </p:spPr>
        <p:txBody>
          <a:bodyPr wrap="square" rtlCol="0">
            <a:spAutoFit/>
          </a:bodyPr>
          <a:lstStyle/>
          <a:p>
            <a:pPr algn="r"/>
            <a:r>
              <a:rPr lang="fr-FR" sz="5000" dirty="0">
                <a:solidFill>
                  <a:schemeClr val="bg1"/>
                </a:solidFill>
                <a:latin typeface="+mj-lt"/>
              </a:rPr>
              <a:t>VOTRE CONTACT </a:t>
            </a:r>
          </a:p>
        </p:txBody>
      </p:sp>
      <p:sp>
        <p:nvSpPr>
          <p:cNvPr id="7" name="ZoneTexte 6">
            <a:extLst>
              <a:ext uri="{FF2B5EF4-FFF2-40B4-BE49-F238E27FC236}">
                <a16:creationId xmlns:a16="http://schemas.microsoft.com/office/drawing/2014/main" id="{9DCC4702-5BB8-43F1-9020-63F76E6295AA}"/>
              </a:ext>
            </a:extLst>
          </p:cNvPr>
          <p:cNvSpPr txBox="1"/>
          <p:nvPr/>
        </p:nvSpPr>
        <p:spPr>
          <a:xfrm>
            <a:off x="5177083" y="3819244"/>
            <a:ext cx="3499825" cy="1661993"/>
          </a:xfrm>
          <a:prstGeom prst="rect">
            <a:avLst/>
          </a:prstGeom>
          <a:noFill/>
        </p:spPr>
        <p:txBody>
          <a:bodyPr wrap="square" rtlCol="0">
            <a:spAutoFit/>
          </a:bodyPr>
          <a:lstStyle/>
          <a:p>
            <a:pPr algn="ctr">
              <a:buClr>
                <a:schemeClr val="accent4"/>
              </a:buClr>
            </a:pPr>
            <a:endParaRPr lang="fr-FR" sz="1400" b="1" dirty="0">
              <a:solidFill>
                <a:schemeClr val="tx2"/>
              </a:solidFill>
            </a:endParaRPr>
          </a:p>
          <a:p>
            <a:pPr algn="ctr">
              <a:buClr>
                <a:schemeClr val="accent4"/>
              </a:buClr>
            </a:pPr>
            <a:r>
              <a:rPr lang="fr-FR" sz="1400" dirty="0">
                <a:solidFill>
                  <a:schemeClr val="tx2"/>
                </a:solidFill>
              </a:rPr>
              <a:t>Cheffe de projet Transformation Numérique et Open Innovation</a:t>
            </a:r>
          </a:p>
          <a:p>
            <a:pPr algn="ctr">
              <a:buClr>
                <a:schemeClr val="accent4"/>
              </a:buClr>
            </a:pPr>
            <a:r>
              <a:rPr lang="fr-FR" sz="1400" dirty="0">
                <a:solidFill>
                  <a:schemeClr val="tx2"/>
                </a:solidFill>
              </a:rPr>
              <a:t>Cap Digital </a:t>
            </a:r>
          </a:p>
          <a:p>
            <a:pPr algn="ctr">
              <a:buClr>
                <a:schemeClr val="accent4"/>
              </a:buClr>
            </a:pPr>
            <a:r>
              <a:rPr lang="fr-FR" sz="1400" dirty="0">
                <a:solidFill>
                  <a:schemeClr val="tx2"/>
                </a:solidFill>
                <a:hlinkClick r:id="rId2"/>
              </a:rPr>
              <a:t>shahinez.lamsouni@capdigital.com</a:t>
            </a:r>
            <a:endParaRPr lang="fr-FR" sz="1400" dirty="0">
              <a:solidFill>
                <a:schemeClr val="tx2"/>
              </a:solidFill>
            </a:endParaRPr>
          </a:p>
          <a:p>
            <a:pPr>
              <a:buClr>
                <a:schemeClr val="accent4"/>
              </a:buClr>
            </a:pPr>
            <a:endParaRPr lang="fr-FR" sz="1600" b="1" dirty="0">
              <a:solidFill>
                <a:schemeClr val="tx2"/>
              </a:solidFill>
            </a:endParaRPr>
          </a:p>
          <a:p>
            <a:pPr>
              <a:buClr>
                <a:schemeClr val="accent4"/>
              </a:buClr>
            </a:pPr>
            <a:endParaRPr lang="fr-FR" sz="1600" dirty="0">
              <a:solidFill>
                <a:schemeClr val="tx2"/>
              </a:solidFill>
            </a:endParaRPr>
          </a:p>
        </p:txBody>
      </p:sp>
      <p:pic>
        <p:nvPicPr>
          <p:cNvPr id="10" name="Image 9">
            <a:extLst>
              <a:ext uri="{FF2B5EF4-FFF2-40B4-BE49-F238E27FC236}">
                <a16:creationId xmlns:a16="http://schemas.microsoft.com/office/drawing/2014/main" id="{845889E5-44D8-4B71-B24B-1BEA7EAB4A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327" y="1958377"/>
            <a:ext cx="1786559" cy="764553"/>
          </a:xfrm>
          <a:prstGeom prst="rect">
            <a:avLst/>
          </a:prstGeom>
        </p:spPr>
      </p:pic>
      <p:cxnSp>
        <p:nvCxnSpPr>
          <p:cNvPr id="11" name="Connecteur droit 10">
            <a:extLst>
              <a:ext uri="{FF2B5EF4-FFF2-40B4-BE49-F238E27FC236}">
                <a16:creationId xmlns:a16="http://schemas.microsoft.com/office/drawing/2014/main" id="{888919E7-81CD-4720-8AB8-E62326D9F7D7}"/>
              </a:ext>
            </a:extLst>
          </p:cNvPr>
          <p:cNvCxnSpPr>
            <a:cxnSpLocks/>
          </p:cNvCxnSpPr>
          <p:nvPr/>
        </p:nvCxnSpPr>
        <p:spPr>
          <a:xfrm>
            <a:off x="2596161" y="1958377"/>
            <a:ext cx="0" cy="3298274"/>
          </a:xfrm>
          <a:prstGeom prst="line">
            <a:avLst/>
          </a:prstGeom>
          <a:ln w="28575"/>
        </p:spPr>
        <p:style>
          <a:lnRef idx="1">
            <a:schemeClr val="accent4"/>
          </a:lnRef>
          <a:fillRef idx="0">
            <a:schemeClr val="accent4"/>
          </a:fillRef>
          <a:effectRef idx="0">
            <a:schemeClr val="accent4"/>
          </a:effectRef>
          <a:fontRef idx="minor">
            <a:schemeClr val="tx1"/>
          </a:fontRef>
        </p:style>
      </p:cxnSp>
      <p:pic>
        <p:nvPicPr>
          <p:cNvPr id="6" name="Image 5">
            <a:extLst>
              <a:ext uri="{FF2B5EF4-FFF2-40B4-BE49-F238E27FC236}">
                <a16:creationId xmlns:a16="http://schemas.microsoft.com/office/drawing/2014/main" id="{680FD510-064B-43AB-9C96-5C922E5D3E2C}"/>
              </a:ext>
            </a:extLst>
          </p:cNvPr>
          <p:cNvPicPr>
            <a:picLocks noChangeAspect="1"/>
          </p:cNvPicPr>
          <p:nvPr/>
        </p:nvPicPr>
        <p:blipFill>
          <a:blip r:embed="rId4"/>
          <a:stretch>
            <a:fillRect/>
          </a:stretch>
        </p:blipFill>
        <p:spPr>
          <a:xfrm>
            <a:off x="6096000" y="2157251"/>
            <a:ext cx="1661993" cy="1661993"/>
          </a:xfrm>
          <a:prstGeom prst="ellipse">
            <a:avLst/>
          </a:prstGeom>
        </p:spPr>
      </p:pic>
    </p:spTree>
    <p:extLst>
      <p:ext uri="{BB962C8B-B14F-4D97-AF65-F5344CB8AC3E}">
        <p14:creationId xmlns:p14="http://schemas.microsoft.com/office/powerpoint/2010/main" val="460532552"/>
      </p:ext>
    </p:extLst>
  </p:cSld>
  <p:clrMapOvr>
    <a:masterClrMapping/>
  </p:clrMapOvr>
</p:sld>
</file>

<file path=ppt/theme/theme1.xml><?xml version="1.0" encoding="utf-8"?>
<a:theme xmlns:a="http://schemas.openxmlformats.org/drawingml/2006/main" name="Thème Office">
  <a:themeElements>
    <a:clrScheme name="econnect">
      <a:dk1>
        <a:sysClr val="windowText" lastClr="000000"/>
      </a:dk1>
      <a:lt1>
        <a:sysClr val="window" lastClr="FFFFFF"/>
      </a:lt1>
      <a:dk2>
        <a:srgbClr val="2A327B"/>
      </a:dk2>
      <a:lt2>
        <a:srgbClr val="E7E6E6"/>
      </a:lt2>
      <a:accent1>
        <a:srgbClr val="4472C4"/>
      </a:accent1>
      <a:accent2>
        <a:srgbClr val="E32213"/>
      </a:accent2>
      <a:accent3>
        <a:srgbClr val="A5A5A5"/>
      </a:accent3>
      <a:accent4>
        <a:srgbClr val="6DB745"/>
      </a:accent4>
      <a:accent5>
        <a:srgbClr val="2F5496"/>
      </a:accent5>
      <a:accent6>
        <a:srgbClr val="76D024"/>
      </a:accent6>
      <a:hlink>
        <a:srgbClr val="002060"/>
      </a:hlink>
      <a:folHlink>
        <a:srgbClr val="C00000"/>
      </a:folHlink>
    </a:clrScheme>
    <a:fontScheme name="Econnect">
      <a:majorFont>
        <a:latin typeface="Montserrat"/>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5013</TotalTime>
  <Words>648</Words>
  <Application>Microsoft Office PowerPoint</Application>
  <PresentationFormat>Grand écran</PresentationFormat>
  <Paragraphs>107</Paragraphs>
  <Slides>8</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8</vt:i4>
      </vt:variant>
    </vt:vector>
  </HeadingPairs>
  <TitlesOfParts>
    <vt:vector size="13" baseType="lpstr">
      <vt:lpstr>Arial</vt:lpstr>
      <vt:lpstr>Montserrat Medium</vt:lpstr>
      <vt:lpstr>Poppins</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Veronique AUBERTIN-BODIN</dc:creator>
  <cp:lastModifiedBy>Shahinez LAMSOUNI</cp:lastModifiedBy>
  <cp:revision>80</cp:revision>
  <dcterms:created xsi:type="dcterms:W3CDTF">2024-01-16T11:40:39Z</dcterms:created>
  <dcterms:modified xsi:type="dcterms:W3CDTF">2025-01-22T09:38:15Z</dcterms:modified>
</cp:coreProperties>
</file>